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Lst>
  <p:notesMasterIdLst>
    <p:notesMasterId r:id="rId24"/>
  </p:notesMasterIdLst>
  <p:handoutMasterIdLst>
    <p:handoutMasterId r:id="rId25"/>
  </p:handoutMasterIdLst>
  <p:sldIdLst>
    <p:sldId id="273" r:id="rId4"/>
    <p:sldId id="410" r:id="rId5"/>
    <p:sldId id="484" r:id="rId6"/>
    <p:sldId id="277" r:id="rId7"/>
    <p:sldId id="485" r:id="rId8"/>
    <p:sldId id="499" r:id="rId9"/>
    <p:sldId id="500" r:id="rId10"/>
    <p:sldId id="278" r:id="rId11"/>
    <p:sldId id="261" r:id="rId12"/>
    <p:sldId id="482" r:id="rId13"/>
    <p:sldId id="439" r:id="rId14"/>
    <p:sldId id="408" r:id="rId15"/>
    <p:sldId id="504" r:id="rId16"/>
    <p:sldId id="371" r:id="rId17"/>
    <p:sldId id="505" r:id="rId18"/>
    <p:sldId id="511" r:id="rId19"/>
    <p:sldId id="510" r:id="rId20"/>
    <p:sldId id="508" r:id="rId21"/>
    <p:sldId id="509" r:id="rId22"/>
    <p:sldId id="312"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93856" autoAdjust="0"/>
  </p:normalViewPr>
  <p:slideViewPr>
    <p:cSldViewPr snapToGrid="0">
      <p:cViewPr varScale="1">
        <p:scale>
          <a:sx n="105" d="100"/>
          <a:sy n="105" d="100"/>
        </p:scale>
        <p:origin x="9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30" d="100"/>
          <a:sy n="30" d="100"/>
        </p:scale>
        <p:origin x="1240"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6F15B-6EFC-49F3-9D5C-7776C833BA3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219D22F-3D2E-4B73-9B10-088857F88C96}">
      <dgm:prSet phldrT="[Text]"/>
      <dgm:spPr/>
      <dgm:t>
        <a:bodyPr/>
        <a:lstStyle/>
        <a:p>
          <a:r>
            <a:rPr lang="en-US" dirty="0"/>
            <a:t>Challenges</a:t>
          </a:r>
        </a:p>
      </dgm:t>
    </dgm:pt>
    <dgm:pt modelId="{33A7A372-473B-4ECA-B440-D7E4A5FD9AF2}" type="parTrans" cxnId="{6F0FD271-EE99-44F2-B215-70CA84E53A7E}">
      <dgm:prSet/>
      <dgm:spPr/>
      <dgm:t>
        <a:bodyPr/>
        <a:lstStyle/>
        <a:p>
          <a:endParaRPr lang="en-US"/>
        </a:p>
      </dgm:t>
    </dgm:pt>
    <dgm:pt modelId="{A9FFA952-3A55-413B-B6DF-BA20ED19943C}" type="sibTrans" cxnId="{6F0FD271-EE99-44F2-B215-70CA84E53A7E}">
      <dgm:prSet/>
      <dgm:spPr/>
      <dgm:t>
        <a:bodyPr/>
        <a:lstStyle/>
        <a:p>
          <a:endParaRPr lang="en-US"/>
        </a:p>
      </dgm:t>
    </dgm:pt>
    <dgm:pt modelId="{F3FCD610-FB1D-46D8-94C5-D835D4009C07}">
      <dgm:prSet phldrT="[Text]" custT="1"/>
      <dgm:spPr>
        <a:solidFill>
          <a:schemeClr val="accent1">
            <a:lumMod val="75000"/>
          </a:schemeClr>
        </a:solidFill>
        <a:ln>
          <a:noFill/>
        </a:ln>
      </dgm:spPr>
      <dgm:t>
        <a:bodyPr/>
        <a:lstStyle/>
        <a:p>
          <a:r>
            <a:rPr lang="en-US" sz="4000" dirty="0"/>
            <a:t>Economic</a:t>
          </a:r>
        </a:p>
        <a:p>
          <a:r>
            <a:rPr lang="en-US" sz="4000" dirty="0"/>
            <a:t>Insecurity</a:t>
          </a:r>
          <a:r>
            <a:rPr lang="en-US" sz="2700" dirty="0"/>
            <a:t>	</a:t>
          </a:r>
        </a:p>
      </dgm:t>
    </dgm:pt>
    <dgm:pt modelId="{6E337FB0-B02B-493D-A553-1B049A29DADB}" type="parTrans" cxnId="{B1BA09B5-3C30-4DD2-BFE0-B2F578D710AD}">
      <dgm:prSet/>
      <dgm:spPr/>
      <dgm:t>
        <a:bodyPr/>
        <a:lstStyle/>
        <a:p>
          <a:endParaRPr lang="en-US"/>
        </a:p>
      </dgm:t>
    </dgm:pt>
    <dgm:pt modelId="{FE6BA6A4-84EC-47CE-AE69-5881F7CF59CC}" type="sibTrans" cxnId="{B1BA09B5-3C30-4DD2-BFE0-B2F578D710AD}">
      <dgm:prSet/>
      <dgm:spPr/>
      <dgm:t>
        <a:bodyPr/>
        <a:lstStyle/>
        <a:p>
          <a:endParaRPr lang="en-US"/>
        </a:p>
      </dgm:t>
    </dgm:pt>
    <dgm:pt modelId="{652B5A68-FA37-4484-9F83-6BD8F811E78E}">
      <dgm:prSet phldrT="[Text]" custT="1"/>
      <dgm:spPr>
        <a:solidFill>
          <a:schemeClr val="accent1">
            <a:lumMod val="60000"/>
            <a:lumOff val="40000"/>
          </a:schemeClr>
        </a:solidFill>
        <a:ln>
          <a:noFill/>
        </a:ln>
      </dgm:spPr>
      <dgm:t>
        <a:bodyPr/>
        <a:lstStyle/>
        <a:p>
          <a:r>
            <a:rPr lang="en-US" sz="4000" dirty="0"/>
            <a:t>H</a:t>
          </a:r>
          <a:r>
            <a:rPr lang="en-US" sz="4000" b="0" dirty="0"/>
            <a:t>o</a:t>
          </a:r>
          <a:r>
            <a:rPr lang="en-US" sz="4000" dirty="0"/>
            <a:t>using Discrimination</a:t>
          </a:r>
          <a:r>
            <a:rPr lang="en-US" sz="3600" dirty="0"/>
            <a:t>	</a:t>
          </a:r>
        </a:p>
      </dgm:t>
    </dgm:pt>
    <dgm:pt modelId="{A8CDA5BA-FE72-4061-9227-726E9382E5BC}" type="parTrans" cxnId="{2942FF3D-D599-4970-B089-7B564C933430}">
      <dgm:prSet/>
      <dgm:spPr/>
      <dgm:t>
        <a:bodyPr/>
        <a:lstStyle/>
        <a:p>
          <a:endParaRPr lang="en-US"/>
        </a:p>
      </dgm:t>
    </dgm:pt>
    <dgm:pt modelId="{A50FDDB4-A8C7-4FCA-8524-44540CA16272}" type="sibTrans" cxnId="{2942FF3D-D599-4970-B089-7B564C933430}">
      <dgm:prSet/>
      <dgm:spPr/>
      <dgm:t>
        <a:bodyPr/>
        <a:lstStyle/>
        <a:p>
          <a:endParaRPr lang="en-US"/>
        </a:p>
      </dgm:t>
    </dgm:pt>
    <dgm:pt modelId="{64587B89-CDB1-4916-90F6-FBA38785ED21}">
      <dgm:prSet phldrT="[Text]"/>
      <dgm:spPr>
        <a:ln>
          <a:noFill/>
        </a:ln>
      </dgm:spPr>
      <dgm:t>
        <a:bodyPr/>
        <a:lstStyle/>
        <a:p>
          <a:r>
            <a:rPr lang="en-US" dirty="0"/>
            <a:t>Lack of Legal Protections</a:t>
          </a:r>
        </a:p>
        <a:p>
          <a:endParaRPr lang="en-US" dirty="0"/>
        </a:p>
      </dgm:t>
    </dgm:pt>
    <dgm:pt modelId="{5EE1401F-153C-4276-B5EF-7B8F2315D92F}" type="parTrans" cxnId="{C9039DC3-56DF-439C-9D70-101165B886E4}">
      <dgm:prSet/>
      <dgm:spPr/>
      <dgm:t>
        <a:bodyPr/>
        <a:lstStyle/>
        <a:p>
          <a:endParaRPr lang="en-US"/>
        </a:p>
      </dgm:t>
    </dgm:pt>
    <dgm:pt modelId="{56160DAE-B33D-4BEE-97D8-25E686E2FF08}" type="sibTrans" cxnId="{C9039DC3-56DF-439C-9D70-101165B886E4}">
      <dgm:prSet/>
      <dgm:spPr/>
      <dgm:t>
        <a:bodyPr/>
        <a:lstStyle/>
        <a:p>
          <a:endParaRPr lang="en-US"/>
        </a:p>
      </dgm:t>
    </dgm:pt>
    <dgm:pt modelId="{2E9F001E-F25B-465A-BAEA-37742ECDF5E5}">
      <dgm:prSet phldrT="[Text]"/>
      <dgm:spPr>
        <a:solidFill>
          <a:schemeClr val="accent1">
            <a:lumMod val="50000"/>
          </a:schemeClr>
        </a:solidFill>
        <a:ln>
          <a:noFill/>
        </a:ln>
      </dgm:spPr>
      <dgm:t>
        <a:bodyPr/>
        <a:lstStyle/>
        <a:p>
          <a:r>
            <a:rPr lang="en-US" dirty="0"/>
            <a:t>Racial &amp; Gender Disparities</a:t>
          </a:r>
        </a:p>
        <a:p>
          <a:endParaRPr lang="en-US" dirty="0"/>
        </a:p>
      </dgm:t>
    </dgm:pt>
    <dgm:pt modelId="{33F0A7FF-888B-471E-B28F-79DB17E0F9B2}" type="parTrans" cxnId="{175BB8CF-FDBA-4259-ACBC-9B226CB995E5}">
      <dgm:prSet/>
      <dgm:spPr/>
      <dgm:t>
        <a:bodyPr/>
        <a:lstStyle/>
        <a:p>
          <a:endParaRPr lang="en-US"/>
        </a:p>
      </dgm:t>
    </dgm:pt>
    <dgm:pt modelId="{FAB42533-AB68-4B8C-A333-A18D4EA37CAC}" type="sibTrans" cxnId="{175BB8CF-FDBA-4259-ACBC-9B226CB995E5}">
      <dgm:prSet/>
      <dgm:spPr/>
      <dgm:t>
        <a:bodyPr/>
        <a:lstStyle/>
        <a:p>
          <a:endParaRPr lang="en-US"/>
        </a:p>
      </dgm:t>
    </dgm:pt>
    <dgm:pt modelId="{3E2818A7-9FC8-49CB-9433-86E90E338D05}" type="pres">
      <dgm:prSet presAssocID="{CEE6F15B-6EFC-49F3-9D5C-7776C833BA35}" presName="composite" presStyleCnt="0">
        <dgm:presLayoutVars>
          <dgm:chMax val="1"/>
          <dgm:dir/>
          <dgm:resizeHandles val="exact"/>
        </dgm:presLayoutVars>
      </dgm:prSet>
      <dgm:spPr/>
    </dgm:pt>
    <dgm:pt modelId="{8424FE5C-79AF-43F0-86E8-60DE819206FD}" type="pres">
      <dgm:prSet presAssocID="{E219D22F-3D2E-4B73-9B10-088857F88C96}" presName="roof" presStyleLbl="dkBgShp" presStyleIdx="0" presStyleCnt="2" custLinFactNeighborY="2060"/>
      <dgm:spPr/>
    </dgm:pt>
    <dgm:pt modelId="{95F28322-5459-4BF2-AC8F-7A8B3DD6570E}" type="pres">
      <dgm:prSet presAssocID="{E219D22F-3D2E-4B73-9B10-088857F88C96}" presName="pillars" presStyleCnt="0"/>
      <dgm:spPr/>
    </dgm:pt>
    <dgm:pt modelId="{AC5B46AD-F4B4-4353-B00B-EFD9D9941CAA}" type="pres">
      <dgm:prSet presAssocID="{E219D22F-3D2E-4B73-9B10-088857F88C96}" presName="pillar1" presStyleLbl="node1" presStyleIdx="0" presStyleCnt="4">
        <dgm:presLayoutVars>
          <dgm:bulletEnabled val="1"/>
        </dgm:presLayoutVars>
      </dgm:prSet>
      <dgm:spPr/>
    </dgm:pt>
    <dgm:pt modelId="{750FD3D0-A292-454F-A1DF-06258615E0F9}" type="pres">
      <dgm:prSet presAssocID="{652B5A68-FA37-4484-9F83-6BD8F811E78E}" presName="pillarX" presStyleLbl="node1" presStyleIdx="1" presStyleCnt="4" custScaleX="123304">
        <dgm:presLayoutVars>
          <dgm:bulletEnabled val="1"/>
        </dgm:presLayoutVars>
      </dgm:prSet>
      <dgm:spPr/>
    </dgm:pt>
    <dgm:pt modelId="{E13EEC05-382A-4AA5-B971-D0854DEC2D6A}" type="pres">
      <dgm:prSet presAssocID="{64587B89-CDB1-4916-90F6-FBA38785ED21}" presName="pillarX" presStyleLbl="node1" presStyleIdx="2" presStyleCnt="4">
        <dgm:presLayoutVars>
          <dgm:bulletEnabled val="1"/>
        </dgm:presLayoutVars>
      </dgm:prSet>
      <dgm:spPr/>
    </dgm:pt>
    <dgm:pt modelId="{B2115871-5CDE-4DF2-A81D-1DA98693CA1A}" type="pres">
      <dgm:prSet presAssocID="{2E9F001E-F25B-465A-BAEA-37742ECDF5E5}" presName="pillarX" presStyleLbl="node1" presStyleIdx="3" presStyleCnt="4" custLinFactNeighborX="281" custLinFactNeighborY="445">
        <dgm:presLayoutVars>
          <dgm:bulletEnabled val="1"/>
        </dgm:presLayoutVars>
      </dgm:prSet>
      <dgm:spPr/>
    </dgm:pt>
    <dgm:pt modelId="{AB1FB23A-910F-4BA2-88A2-8E89C8D7FC4D}" type="pres">
      <dgm:prSet presAssocID="{E219D22F-3D2E-4B73-9B10-088857F88C96}" presName="base" presStyleLbl="dkBgShp" presStyleIdx="1" presStyleCnt="2"/>
      <dgm:spPr/>
    </dgm:pt>
  </dgm:ptLst>
  <dgm:cxnLst>
    <dgm:cxn modelId="{2942FF3D-D599-4970-B089-7B564C933430}" srcId="{E219D22F-3D2E-4B73-9B10-088857F88C96}" destId="{652B5A68-FA37-4484-9F83-6BD8F811E78E}" srcOrd="1" destOrd="0" parTransId="{A8CDA5BA-FE72-4061-9227-726E9382E5BC}" sibTransId="{A50FDDB4-A8C7-4FCA-8524-44540CA16272}"/>
    <dgm:cxn modelId="{D7A1C162-BA3C-4E1A-9C27-3B7E9BE1D23E}" type="presOf" srcId="{F3FCD610-FB1D-46D8-94C5-D835D4009C07}" destId="{AC5B46AD-F4B4-4353-B00B-EFD9D9941CAA}" srcOrd="0" destOrd="0" presId="urn:microsoft.com/office/officeart/2005/8/layout/hList3"/>
    <dgm:cxn modelId="{6F0FD271-EE99-44F2-B215-70CA84E53A7E}" srcId="{CEE6F15B-6EFC-49F3-9D5C-7776C833BA35}" destId="{E219D22F-3D2E-4B73-9B10-088857F88C96}" srcOrd="0" destOrd="0" parTransId="{33A7A372-473B-4ECA-B440-D7E4A5FD9AF2}" sibTransId="{A9FFA952-3A55-413B-B6DF-BA20ED19943C}"/>
    <dgm:cxn modelId="{A55A0F8A-EB86-486B-ABF7-4A9E34CAC279}" type="presOf" srcId="{CEE6F15B-6EFC-49F3-9D5C-7776C833BA35}" destId="{3E2818A7-9FC8-49CB-9433-86E90E338D05}" srcOrd="0" destOrd="0" presId="urn:microsoft.com/office/officeart/2005/8/layout/hList3"/>
    <dgm:cxn modelId="{95AC7991-629B-4A20-8112-7451F0E42DF3}" type="presOf" srcId="{2E9F001E-F25B-465A-BAEA-37742ECDF5E5}" destId="{B2115871-5CDE-4DF2-A81D-1DA98693CA1A}" srcOrd="0" destOrd="0" presId="urn:microsoft.com/office/officeart/2005/8/layout/hList3"/>
    <dgm:cxn modelId="{0BCD61A4-9BF6-498A-A415-DA57EF4C7DED}" type="presOf" srcId="{652B5A68-FA37-4484-9F83-6BD8F811E78E}" destId="{750FD3D0-A292-454F-A1DF-06258615E0F9}" srcOrd="0" destOrd="0" presId="urn:microsoft.com/office/officeart/2005/8/layout/hList3"/>
    <dgm:cxn modelId="{B1BA09B5-3C30-4DD2-BFE0-B2F578D710AD}" srcId="{E219D22F-3D2E-4B73-9B10-088857F88C96}" destId="{F3FCD610-FB1D-46D8-94C5-D835D4009C07}" srcOrd="0" destOrd="0" parTransId="{6E337FB0-B02B-493D-A553-1B049A29DADB}" sibTransId="{FE6BA6A4-84EC-47CE-AE69-5881F7CF59CC}"/>
    <dgm:cxn modelId="{C9039DC3-56DF-439C-9D70-101165B886E4}" srcId="{E219D22F-3D2E-4B73-9B10-088857F88C96}" destId="{64587B89-CDB1-4916-90F6-FBA38785ED21}" srcOrd="2" destOrd="0" parTransId="{5EE1401F-153C-4276-B5EF-7B8F2315D92F}" sibTransId="{56160DAE-B33D-4BEE-97D8-25E686E2FF08}"/>
    <dgm:cxn modelId="{175BB8CF-FDBA-4259-ACBC-9B226CB995E5}" srcId="{E219D22F-3D2E-4B73-9B10-088857F88C96}" destId="{2E9F001E-F25B-465A-BAEA-37742ECDF5E5}" srcOrd="3" destOrd="0" parTransId="{33F0A7FF-888B-471E-B28F-79DB17E0F9B2}" sibTransId="{FAB42533-AB68-4B8C-A333-A18D4EA37CAC}"/>
    <dgm:cxn modelId="{355B12F5-807C-4D28-ACD8-651741EC583D}" type="presOf" srcId="{E219D22F-3D2E-4B73-9B10-088857F88C96}" destId="{8424FE5C-79AF-43F0-86E8-60DE819206FD}" srcOrd="0" destOrd="0" presId="urn:microsoft.com/office/officeart/2005/8/layout/hList3"/>
    <dgm:cxn modelId="{25D10EFE-64C6-4DF8-98F0-463F2986A585}" type="presOf" srcId="{64587B89-CDB1-4916-90F6-FBA38785ED21}" destId="{E13EEC05-382A-4AA5-B971-D0854DEC2D6A}" srcOrd="0" destOrd="0" presId="urn:microsoft.com/office/officeart/2005/8/layout/hList3"/>
    <dgm:cxn modelId="{B6D325A3-DE7A-4AA0-A432-786A65A0E050}" type="presParOf" srcId="{3E2818A7-9FC8-49CB-9433-86E90E338D05}" destId="{8424FE5C-79AF-43F0-86E8-60DE819206FD}" srcOrd="0" destOrd="0" presId="urn:microsoft.com/office/officeart/2005/8/layout/hList3"/>
    <dgm:cxn modelId="{89CE3EF4-7260-43DC-A998-E957893B4E6E}" type="presParOf" srcId="{3E2818A7-9FC8-49CB-9433-86E90E338D05}" destId="{95F28322-5459-4BF2-AC8F-7A8B3DD6570E}" srcOrd="1" destOrd="0" presId="urn:microsoft.com/office/officeart/2005/8/layout/hList3"/>
    <dgm:cxn modelId="{D33620C9-17C6-4BA6-A59D-9B1436538AFE}" type="presParOf" srcId="{95F28322-5459-4BF2-AC8F-7A8B3DD6570E}" destId="{AC5B46AD-F4B4-4353-B00B-EFD9D9941CAA}" srcOrd="0" destOrd="0" presId="urn:microsoft.com/office/officeart/2005/8/layout/hList3"/>
    <dgm:cxn modelId="{2855C4B3-7D57-4218-9498-AA49D6B25578}" type="presParOf" srcId="{95F28322-5459-4BF2-AC8F-7A8B3DD6570E}" destId="{750FD3D0-A292-454F-A1DF-06258615E0F9}" srcOrd="1" destOrd="0" presId="urn:microsoft.com/office/officeart/2005/8/layout/hList3"/>
    <dgm:cxn modelId="{4688DECC-29D5-4B9B-A756-A78C3D342DE9}" type="presParOf" srcId="{95F28322-5459-4BF2-AC8F-7A8B3DD6570E}" destId="{E13EEC05-382A-4AA5-B971-D0854DEC2D6A}" srcOrd="2" destOrd="0" presId="urn:microsoft.com/office/officeart/2005/8/layout/hList3"/>
    <dgm:cxn modelId="{D91B09AD-4E15-4B65-BCB5-5512F2D6FD90}" type="presParOf" srcId="{95F28322-5459-4BF2-AC8F-7A8B3DD6570E}" destId="{B2115871-5CDE-4DF2-A81D-1DA98693CA1A}" srcOrd="3" destOrd="0" presId="urn:microsoft.com/office/officeart/2005/8/layout/hList3"/>
    <dgm:cxn modelId="{64DEFDCF-506C-4B7F-B396-E8D51F1D771A}" type="presParOf" srcId="{3E2818A7-9FC8-49CB-9433-86E90E338D05}" destId="{AB1FB23A-910F-4BA2-88A2-8E89C8D7FC4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FE5C-79AF-43F0-86E8-60DE819206FD}">
      <dsp:nvSpPr>
        <dsp:cNvPr id="0" name=""/>
        <dsp:cNvSpPr/>
      </dsp:nvSpPr>
      <dsp:spPr>
        <a:xfrm>
          <a:off x="0" y="31410"/>
          <a:ext cx="11658600" cy="152478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Challenges</a:t>
          </a:r>
        </a:p>
      </dsp:txBody>
      <dsp:txXfrm>
        <a:off x="0" y="31410"/>
        <a:ext cx="11658600" cy="1524787"/>
      </dsp:txXfrm>
    </dsp:sp>
    <dsp:sp modelId="{AC5B46AD-F4B4-4353-B00B-EFD9D9941CAA}">
      <dsp:nvSpPr>
        <dsp:cNvPr id="0" name=""/>
        <dsp:cNvSpPr/>
      </dsp:nvSpPr>
      <dsp:spPr>
        <a:xfrm>
          <a:off x="3771" y="1524787"/>
          <a:ext cx="2752408" cy="3202054"/>
        </a:xfrm>
        <a:prstGeom prst="rect">
          <a:avLst/>
        </a:prstGeom>
        <a:solidFill>
          <a:schemeClr val="accent1">
            <a:lumMod val="75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Economic</a:t>
          </a:r>
        </a:p>
        <a:p>
          <a:pPr marL="0" lvl="0" indent="0" algn="ctr" defTabSz="1778000">
            <a:lnSpc>
              <a:spcPct val="90000"/>
            </a:lnSpc>
            <a:spcBef>
              <a:spcPct val="0"/>
            </a:spcBef>
            <a:spcAft>
              <a:spcPct val="35000"/>
            </a:spcAft>
            <a:buNone/>
          </a:pPr>
          <a:r>
            <a:rPr lang="en-US" sz="4000" kern="1200" dirty="0"/>
            <a:t>Insecurity</a:t>
          </a:r>
          <a:r>
            <a:rPr lang="en-US" sz="2700" kern="1200" dirty="0"/>
            <a:t>	</a:t>
          </a:r>
        </a:p>
      </dsp:txBody>
      <dsp:txXfrm>
        <a:off x="3771" y="1524787"/>
        <a:ext cx="2752408" cy="3202054"/>
      </dsp:txXfrm>
    </dsp:sp>
    <dsp:sp modelId="{750FD3D0-A292-454F-A1DF-06258615E0F9}">
      <dsp:nvSpPr>
        <dsp:cNvPr id="0" name=""/>
        <dsp:cNvSpPr/>
      </dsp:nvSpPr>
      <dsp:spPr>
        <a:xfrm>
          <a:off x="2756180" y="1524787"/>
          <a:ext cx="3393830" cy="3202054"/>
        </a:xfrm>
        <a:prstGeom prst="rect">
          <a:avLst/>
        </a:prstGeom>
        <a:solidFill>
          <a:schemeClr val="accent1">
            <a:lumMod val="60000"/>
            <a:lumOff val="4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a:t>
          </a:r>
          <a:r>
            <a:rPr lang="en-US" sz="4000" b="0" kern="1200" dirty="0"/>
            <a:t>o</a:t>
          </a:r>
          <a:r>
            <a:rPr lang="en-US" sz="4000" kern="1200" dirty="0"/>
            <a:t>using Discrimination</a:t>
          </a:r>
          <a:r>
            <a:rPr lang="en-US" sz="3600" kern="1200" dirty="0"/>
            <a:t>	</a:t>
          </a:r>
        </a:p>
      </dsp:txBody>
      <dsp:txXfrm>
        <a:off x="2756180" y="1524787"/>
        <a:ext cx="3393830" cy="3202054"/>
      </dsp:txXfrm>
    </dsp:sp>
    <dsp:sp modelId="{E13EEC05-382A-4AA5-B971-D0854DEC2D6A}">
      <dsp:nvSpPr>
        <dsp:cNvPr id="0" name=""/>
        <dsp:cNvSpPr/>
      </dsp:nvSpPr>
      <dsp:spPr>
        <a:xfrm>
          <a:off x="6150010" y="1524787"/>
          <a:ext cx="2752408" cy="3202054"/>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Lack of Legal Protections</a:t>
          </a:r>
        </a:p>
        <a:p>
          <a:pPr marL="0" lvl="0" indent="0" algn="ctr" defTabSz="1822450">
            <a:lnSpc>
              <a:spcPct val="90000"/>
            </a:lnSpc>
            <a:spcBef>
              <a:spcPct val="0"/>
            </a:spcBef>
            <a:spcAft>
              <a:spcPct val="35000"/>
            </a:spcAft>
            <a:buNone/>
          </a:pPr>
          <a:endParaRPr lang="en-US" sz="4100" kern="1200" dirty="0"/>
        </a:p>
      </dsp:txBody>
      <dsp:txXfrm>
        <a:off x="6150010" y="1524787"/>
        <a:ext cx="2752408" cy="3202054"/>
      </dsp:txXfrm>
    </dsp:sp>
    <dsp:sp modelId="{B2115871-5CDE-4DF2-A81D-1DA98693CA1A}">
      <dsp:nvSpPr>
        <dsp:cNvPr id="0" name=""/>
        <dsp:cNvSpPr/>
      </dsp:nvSpPr>
      <dsp:spPr>
        <a:xfrm>
          <a:off x="8906191" y="1539036"/>
          <a:ext cx="2752408" cy="3202054"/>
        </a:xfrm>
        <a:prstGeom prst="rect">
          <a:avLst/>
        </a:prstGeom>
        <a:solidFill>
          <a:schemeClr val="accent1">
            <a:lumMod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Racial &amp; Gender Disparities</a:t>
          </a:r>
        </a:p>
        <a:p>
          <a:pPr marL="0" lvl="0" indent="0" algn="ctr" defTabSz="1822450">
            <a:lnSpc>
              <a:spcPct val="90000"/>
            </a:lnSpc>
            <a:spcBef>
              <a:spcPct val="0"/>
            </a:spcBef>
            <a:spcAft>
              <a:spcPct val="35000"/>
            </a:spcAft>
            <a:buNone/>
          </a:pPr>
          <a:endParaRPr lang="en-US" sz="4100" kern="1200" dirty="0"/>
        </a:p>
      </dsp:txBody>
      <dsp:txXfrm>
        <a:off x="8906191" y="1539036"/>
        <a:ext cx="2752408" cy="3202054"/>
      </dsp:txXfrm>
    </dsp:sp>
    <dsp:sp modelId="{AB1FB23A-910F-4BA2-88A2-8E89C8D7FC4D}">
      <dsp:nvSpPr>
        <dsp:cNvPr id="0" name=""/>
        <dsp:cNvSpPr/>
      </dsp:nvSpPr>
      <dsp:spPr>
        <a:xfrm>
          <a:off x="0" y="4726842"/>
          <a:ext cx="11658600" cy="35578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5A3C13-EA19-4812-8C30-0219DF0F50E7}"/>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BD5B1C-BD24-46C7-A11E-39F94F15A673}"/>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1C8F55E-88B6-4696-BB36-5224BE62D6C7}" type="datetimeFigureOut">
              <a:rPr lang="en-US" smtClean="0"/>
              <a:t>10/9/20</a:t>
            </a:fld>
            <a:endParaRPr lang="en-US"/>
          </a:p>
        </p:txBody>
      </p:sp>
      <p:sp>
        <p:nvSpPr>
          <p:cNvPr id="4" name="Footer Placeholder 3">
            <a:extLst>
              <a:ext uri="{FF2B5EF4-FFF2-40B4-BE49-F238E27FC236}">
                <a16:creationId xmlns:a16="http://schemas.microsoft.com/office/drawing/2014/main" id="{CB50CE25-9147-4295-BE59-CE531F215F28}"/>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89434B-76CC-48A6-9511-55794DC05128}"/>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CBD35FF-6745-4546-8CD6-6EFED993B119}" type="slidenum">
              <a:rPr lang="en-US" smtClean="0"/>
              <a:t>‹#›</a:t>
            </a:fld>
            <a:endParaRPr lang="en-US"/>
          </a:p>
        </p:txBody>
      </p:sp>
    </p:spTree>
    <p:extLst>
      <p:ext uri="{BB962C8B-B14F-4D97-AF65-F5344CB8AC3E}">
        <p14:creationId xmlns:p14="http://schemas.microsoft.com/office/powerpoint/2010/main" val="377753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228014A9-C2F1-4766-9E35-FE20E144210E}" type="datetimeFigureOut">
              <a:rPr lang="en-US" smtClean="0"/>
              <a:t>10/9/20</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7"/>
          </a:xfrm>
          <a:prstGeom prst="rect">
            <a:avLst/>
          </a:prstGeom>
        </p:spPr>
        <p:txBody>
          <a:bodyPr vert="horz" lIns="92492" tIns="46246" rIns="92492" bIns="46246" rtlCol="0" anchor="b"/>
          <a:lstStyle>
            <a:lvl1pPr algn="r">
              <a:defRPr sz="1200"/>
            </a:lvl1pPr>
          </a:lstStyle>
          <a:p>
            <a:fld id="{64B9B85E-0868-42BB-8249-815BFEFCDA36}" type="slidenum">
              <a:rPr lang="en-US" smtClean="0"/>
              <a:t>‹#›</a:t>
            </a:fld>
            <a:endParaRPr lang="en-US"/>
          </a:p>
        </p:txBody>
      </p:sp>
    </p:spTree>
    <p:extLst>
      <p:ext uri="{BB962C8B-B14F-4D97-AF65-F5344CB8AC3E}">
        <p14:creationId xmlns:p14="http://schemas.microsoft.com/office/powerpoint/2010/main" val="91390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1192213"/>
            <a:ext cx="5540375" cy="3117850"/>
          </a:xfrm>
        </p:spPr>
      </p:sp>
      <p:sp>
        <p:nvSpPr>
          <p:cNvPr id="3" name="Notes Placeholder 2"/>
          <p:cNvSpPr>
            <a:spLocks noGrp="1"/>
          </p:cNvSpPr>
          <p:nvPr>
            <p:ph type="body" idx="1"/>
          </p:nvPr>
        </p:nvSpPr>
        <p:spPr/>
        <p:txBody>
          <a:bodyPr/>
          <a:lstStyle/>
          <a:p>
            <a:r>
              <a:rPr lang="en-US" dirty="0"/>
              <a:t>We stand in an exciting time, as following SAGE’s participation in the </a:t>
            </a:r>
            <a:r>
              <a:rPr lang="en-US" dirty="0" err="1"/>
              <a:t>PinkNews</a:t>
            </a:r>
            <a:r>
              <a:rPr lang="en-US" dirty="0"/>
              <a:t> Ageing Summit in May, we see that folks in the UK and other players are looking to SAGE as the world experts in LGBT elder housing, so this initiative is moving forward with deep excitement and building collaborations worldwide on best practices and competencies. </a:t>
            </a:r>
          </a:p>
        </p:txBody>
      </p:sp>
      <p:sp>
        <p:nvSpPr>
          <p:cNvPr id="4" name="Slide Number Placeholder 3"/>
          <p:cNvSpPr>
            <a:spLocks noGrp="1"/>
          </p:cNvSpPr>
          <p:nvPr>
            <p:ph type="sldNum" sz="quarter" idx="10"/>
          </p:nvPr>
        </p:nvSpPr>
        <p:spPr/>
        <p:txBody>
          <a:bodyPr/>
          <a:lstStyle/>
          <a:p>
            <a:fld id="{64B9B85E-0868-42BB-8249-815BFEFCDA36}" type="slidenum">
              <a:rPr lang="en-US" smtClean="0"/>
              <a:t>1</a:t>
            </a:fld>
            <a:endParaRPr lang="en-US"/>
          </a:p>
        </p:txBody>
      </p:sp>
    </p:spTree>
    <p:extLst>
      <p:ext uri="{BB962C8B-B14F-4D97-AF65-F5344CB8AC3E}">
        <p14:creationId xmlns:p14="http://schemas.microsoft.com/office/powerpoint/2010/main" val="123084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pPr defTabSz="924916">
              <a:defRPr/>
            </a:pPr>
            <a:fld id="{B968BF84-BF2E-4B1E-9671-57162C91003C}" type="slidenum">
              <a:rPr lang="en-US">
                <a:solidFill>
                  <a:prstClr val="black"/>
                </a:solidFill>
                <a:latin typeface="Calibri"/>
              </a:rPr>
              <a:pPr defTabSz="924916">
                <a:defRPr/>
              </a:pPr>
              <a:t>10</a:t>
            </a:fld>
            <a:endParaRPr lang="en-US">
              <a:solidFill>
                <a:prstClr val="black"/>
              </a:solidFill>
              <a:latin typeface="Calibri"/>
            </a:endParaRPr>
          </a:p>
        </p:txBody>
      </p:sp>
    </p:spTree>
    <p:extLst>
      <p:ext uri="{BB962C8B-B14F-4D97-AF65-F5344CB8AC3E}">
        <p14:creationId xmlns:p14="http://schemas.microsoft.com/office/powerpoint/2010/main" val="351661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We still have very limited data on TGNCNB elders, but the lack of data IS the data and speaks to the need </a:t>
            </a:r>
          </a:p>
        </p:txBody>
      </p:sp>
      <p:sp>
        <p:nvSpPr>
          <p:cNvPr id="4" name="Slide Number Placeholder 3"/>
          <p:cNvSpPr>
            <a:spLocks noGrp="1"/>
          </p:cNvSpPr>
          <p:nvPr>
            <p:ph type="sldNum" sz="quarter" idx="10"/>
          </p:nvPr>
        </p:nvSpPr>
        <p:spPr/>
        <p:txBody>
          <a:bodyPr/>
          <a:lstStyle/>
          <a:p>
            <a:pPr defTabSz="924916">
              <a:defRPr/>
            </a:pPr>
            <a:fld id="{B968BF84-BF2E-4B1E-9671-57162C91003C}" type="slidenum">
              <a:rPr lang="en-US">
                <a:solidFill>
                  <a:prstClr val="black"/>
                </a:solidFill>
                <a:latin typeface="Calibri"/>
              </a:rPr>
              <a:pPr defTabSz="924916">
                <a:defRPr/>
              </a:pPr>
              <a:t>11</a:t>
            </a:fld>
            <a:endParaRPr lang="en-US">
              <a:solidFill>
                <a:prstClr val="black"/>
              </a:solidFill>
              <a:latin typeface="Calibri"/>
            </a:endParaRPr>
          </a:p>
        </p:txBody>
      </p:sp>
    </p:spTree>
    <p:extLst>
      <p:ext uri="{BB962C8B-B14F-4D97-AF65-F5344CB8AC3E}">
        <p14:creationId xmlns:p14="http://schemas.microsoft.com/office/powerpoint/2010/main" val="227958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a:t>I’m going to talk about a few examples of how we infuse equity and inclusion into our technical assistance, through the lens of intersectionality and anti-oppression.(Defined by </a:t>
            </a:r>
            <a:r>
              <a:rPr lang="en-US" b="0" i="1" u="none" baseline="0" dirty="0" err="1"/>
              <a:t>Kimberle</a:t>
            </a:r>
            <a:r>
              <a:rPr lang="en-US" b="0" i="1" u="none" baseline="0" dirty="0"/>
              <a:t> Crenshaw). </a:t>
            </a:r>
            <a:br>
              <a:rPr lang="en-US" b="0" i="1" u="none" baseline="0" dirty="0"/>
            </a:br>
            <a:endParaRPr lang="en-US" i="1" u="none" baseline="0" dirty="0"/>
          </a:p>
          <a:p>
            <a:r>
              <a:rPr lang="en-US" u="none" baseline="0" dirty="0"/>
              <a:t>Intersectionality means that we are all a combination of different traits or identities, such as culture, ethnicity race, education, age, language, and also sexual orientation and gender identity. </a:t>
            </a:r>
            <a:br>
              <a:rPr lang="en-US" u="none" baseline="0" dirty="0"/>
            </a:br>
            <a:r>
              <a:rPr lang="en-US" u="none" baseline="0" dirty="0"/>
              <a:t>Oppression, very loosely defined, is a pattern or system of inequality that gives power and privileges to one grou</a:t>
            </a:r>
            <a:r>
              <a:rPr lang="en-US" dirty="0"/>
              <a:t>p of people at the expense of another (GLSEN). It is the combination of PREJUDICE (negative beliefs about a group of people) plus POWER (Capacity to make and enforce decisions, including access to social and economic systems, groups, or individuals who own and control resources of governing bodies).</a:t>
            </a:r>
            <a:br>
              <a:rPr lang="en-US" dirty="0"/>
            </a:br>
            <a:r>
              <a:rPr lang="en-US" dirty="0"/>
              <a:t>Oppression is: Ableism, sexism, racism, </a:t>
            </a:r>
            <a:r>
              <a:rPr lang="en-US" dirty="0" err="1"/>
              <a:t>Islamaphobia</a:t>
            </a:r>
            <a:r>
              <a:rPr lang="en-US" dirty="0"/>
              <a:t>, classism, heterosexism, transphobia, </a:t>
            </a:r>
            <a:r>
              <a:rPr lang="en-US" dirty="0" err="1"/>
              <a:t>etc</a:t>
            </a:r>
            <a:r>
              <a:rPr lang="en-US" dirty="0"/>
              <a:t>). It can be interpersonal, cultural, institutional, and internalized. An anti-oppression lens is intended to dismantle systems that maintain this type of inequity and oppression. </a:t>
            </a:r>
            <a:br>
              <a:rPr lang="en-US" dirty="0"/>
            </a:br>
            <a:br>
              <a:rPr lang="en-US" dirty="0"/>
            </a:br>
            <a:r>
              <a:rPr lang="en-US" dirty="0"/>
              <a:t>For me, this means Ally vs. spokesperson; Access and leverage my own privileges so others don’t have to educate people on their own oppression; that does not mean that I am a spokesperson for communities that I am not a part of. </a:t>
            </a:r>
            <a:endParaRPr lang="en-US" i="1" u="none" baseline="0" dirty="0"/>
          </a:p>
          <a:p>
            <a:br>
              <a:rPr lang="en-US" i="1" u="none" baseline="0" dirty="0"/>
            </a:br>
            <a:r>
              <a:rPr lang="en-US" i="1" u="none" baseline="0" dirty="0"/>
              <a:t>Example of anti-oppression centering our technical assistance: </a:t>
            </a:r>
            <a:br>
              <a:rPr lang="en-US" i="1" u="none" baseline="0" dirty="0"/>
            </a:br>
            <a:r>
              <a:rPr lang="en-US" i="1" u="none" baseline="0" dirty="0"/>
              <a:t>1. Shelter systems systematically exclude trans people, and this is exacerbated by the Federal movement to further criminalize and erase the identities of trans people, particularly in shelter. Our advocacy involves fighting both these policies and these violent narratives of who trans people are, and identify the ways this exclusion further excludes trans communities  from accessing housing (“system touch” as a way to track vulnerability and need and collect data). </a:t>
            </a:r>
            <a:br>
              <a:rPr lang="en-US" i="1" u="none" baseline="0" dirty="0"/>
            </a:br>
            <a:r>
              <a:rPr lang="en-US" i="1" u="none" baseline="0" dirty="0"/>
              <a:t>2. SAGE’s leadership has resulted in NYCHA agreeing to change their intake forms and include “non-binary” as a gender category, which is a monumental shift and can serve as a best practice for national housing providers and social service providers as they develop their own programs and processes. </a:t>
            </a:r>
          </a:p>
          <a:p>
            <a:r>
              <a:rPr lang="en-US" i="1" u="none" baseline="0" dirty="0"/>
              <a:t>3. Outreach for housing—what organizations and communities are we reaching? And who are we not, and why? (Are the orgs centering whiteness? Do we need to do outreach in places of worship as sites of POC community building? </a:t>
            </a:r>
            <a:r>
              <a:rPr lang="en-US" i="1" u="none" baseline="0" dirty="0" err="1"/>
              <a:t>Etc</a:t>
            </a:r>
            <a:r>
              <a:rPr lang="en-US" i="1" u="none" baseline="0" dirty="0"/>
              <a:t>)</a:t>
            </a:r>
            <a:br>
              <a:rPr lang="en-US" i="1" u="none" baseline="0" dirty="0"/>
            </a:br>
            <a:endParaRPr lang="en-US" i="1" u="none" dirty="0"/>
          </a:p>
        </p:txBody>
      </p:sp>
      <p:sp>
        <p:nvSpPr>
          <p:cNvPr id="4" name="Slide Number Placeholder 3"/>
          <p:cNvSpPr>
            <a:spLocks noGrp="1"/>
          </p:cNvSpPr>
          <p:nvPr>
            <p:ph type="sldNum" sz="quarter" idx="10"/>
          </p:nvPr>
        </p:nvSpPr>
        <p:spPr/>
        <p:txBody>
          <a:bodyPr/>
          <a:lstStyle/>
          <a:p>
            <a:fld id="{B968BF84-BF2E-4B1E-9671-57162C91003C}" type="slidenum">
              <a:rPr lang="en-US" smtClean="0"/>
              <a:pPr/>
              <a:t>12</a:t>
            </a:fld>
            <a:endParaRPr lang="en-US"/>
          </a:p>
        </p:txBody>
      </p:sp>
    </p:spTree>
    <p:extLst>
      <p:ext uri="{BB962C8B-B14F-4D97-AF65-F5344CB8AC3E}">
        <p14:creationId xmlns:p14="http://schemas.microsoft.com/office/powerpoint/2010/main" val="15630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7790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Bio family rejection/loss—lack of familial support compared to straight and cisgender counterparts</a:t>
            </a:r>
          </a:p>
          <a:p>
            <a:r>
              <a:rPr lang="en-US" dirty="0"/>
              <a:t>•	Isolation—Some people have no support circle, or may have once but now as elders their community is gone</a:t>
            </a:r>
          </a:p>
          <a:p>
            <a:r>
              <a:rPr lang="en-US" dirty="0"/>
              <a:t>•	Discrimination—GENDA passed in NY, but a lifetime of discrimination exacerbates barriers to accessing what is needed to meet basic needs (still no protection under Fair Housing Law)</a:t>
            </a:r>
          </a:p>
          <a:p>
            <a:r>
              <a:rPr lang="en-US" dirty="0"/>
              <a:t>o	Housing: LGBT folks are not protected under the Fair Housing Act of 1968</a:t>
            </a:r>
          </a:p>
          <a:p>
            <a:r>
              <a:rPr lang="en-US" dirty="0"/>
              <a:t>o	Economic marginalization</a:t>
            </a:r>
          </a:p>
          <a:p>
            <a:r>
              <a:rPr lang="en-US" dirty="0"/>
              <a:t>	Often the LGBT community, especially transgender communities, experience lower levels of income due to historic inequities of pay and blatant hiring discrimination in the workplace. </a:t>
            </a:r>
          </a:p>
          <a:p>
            <a:r>
              <a:rPr lang="en-US" dirty="0"/>
              <a:t>	No protection against job discrimination might mean no employment history on the books, or engagement in underground economy that has no regulation</a:t>
            </a:r>
          </a:p>
          <a:p>
            <a:r>
              <a:rPr lang="en-US" dirty="0"/>
              <a:t>	Wealth and access beget wealth—poverty is much harder to move from when you have no support </a:t>
            </a:r>
          </a:p>
          <a:p>
            <a:r>
              <a:rPr lang="en-US" dirty="0"/>
              <a:t>o	Health care: Lack of non-traumatizing medical services lead to long-term/chronic health challenges)</a:t>
            </a:r>
          </a:p>
          <a:p>
            <a:r>
              <a:rPr lang="en-US" dirty="0"/>
              <a:t>o	Landlords—not only discrimination, but harassment, sexual violence, lack of intervention when supers or neighbors commit harm</a:t>
            </a:r>
          </a:p>
          <a:p>
            <a:r>
              <a:rPr lang="en-US" dirty="0"/>
              <a:t>o	IPV—what does a “survivor” and “perpetrator” look like? Unique patterns of power and control in LGBTQ relationships (</a:t>
            </a:r>
            <a:r>
              <a:rPr lang="en-US" dirty="0" err="1"/>
              <a:t>ie</a:t>
            </a:r>
            <a:r>
              <a:rPr lang="en-US" dirty="0"/>
              <a:t>: economic abuse if a person has no support system; controlling gender presentation, hiding medications, manipulating privilege such as whiteness or cisgender identity to villainize the survivor when authorities are called, police will often arrest the more feminine presenting person if an arrest is required).</a:t>
            </a:r>
          </a:p>
          <a:p>
            <a:r>
              <a:rPr lang="en-US" dirty="0"/>
              <a:t>o	Shelter as a point of “access,” but many people choose streets/couches over shelter (“couch surfing” is not a legal homeless definition, disqualifying access to services/housing for homeless folks) </a:t>
            </a:r>
          </a:p>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t>14</a:t>
            </a:fld>
            <a:endParaRPr lang="en-US" dirty="0"/>
          </a:p>
        </p:txBody>
      </p:sp>
    </p:spTree>
    <p:extLst>
      <p:ext uri="{BB962C8B-B14F-4D97-AF65-F5344CB8AC3E}">
        <p14:creationId xmlns:p14="http://schemas.microsoft.com/office/powerpoint/2010/main" val="351965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COVID-19 has exacerbated barriers and vulnerability due to both health/immunity challenges, compounded by systemic discrimination and barriers to support listed above</a:t>
            </a:r>
          </a:p>
          <a:p>
            <a:r>
              <a:rPr lang="en-US" dirty="0"/>
              <a:t>o	WHAT WE ARE SEEING</a:t>
            </a:r>
          </a:p>
          <a:p>
            <a:r>
              <a:rPr lang="en-US" dirty="0"/>
              <a:t>	Food scarcity</a:t>
            </a:r>
          </a:p>
          <a:p>
            <a:r>
              <a:rPr lang="en-US" dirty="0"/>
              <a:t>	Mental health decline</a:t>
            </a:r>
          </a:p>
          <a:p>
            <a:r>
              <a:rPr lang="en-US" dirty="0"/>
              <a:t>	Isolation</a:t>
            </a:r>
          </a:p>
          <a:p>
            <a:r>
              <a:rPr lang="en-US" dirty="0"/>
              <a:t>	Poverty</a:t>
            </a:r>
          </a:p>
          <a:p>
            <a:r>
              <a:rPr lang="en-US" dirty="0"/>
              <a:t>	Extreme loneliness</a:t>
            </a:r>
          </a:p>
          <a:p>
            <a:r>
              <a:rPr lang="en-US" dirty="0"/>
              <a:t>	Vulnerability to predatory exploitation</a:t>
            </a:r>
          </a:p>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9352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2036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err="1"/>
              <a:t>SAGEConnect</a:t>
            </a:r>
            <a:endParaRPr lang="en-US" dirty="0"/>
          </a:p>
          <a:p>
            <a:pPr lvl="2"/>
            <a:r>
              <a:rPr lang="en-US" dirty="0"/>
              <a:t>Stonewall House</a:t>
            </a:r>
          </a:p>
          <a:p>
            <a:pPr lvl="3"/>
            <a:r>
              <a:rPr lang="en-US" dirty="0"/>
              <a:t>Tenant Association implementation</a:t>
            </a:r>
          </a:p>
          <a:p>
            <a:pPr lvl="3"/>
            <a:r>
              <a:rPr lang="en-US" dirty="0"/>
              <a:t>Weekly wellness check-ins and food delivery</a:t>
            </a:r>
          </a:p>
          <a:p>
            <a:pPr lvl="3"/>
            <a:r>
              <a:rPr lang="en-US" dirty="0"/>
              <a:t>Intensive direct service calls</a:t>
            </a:r>
          </a:p>
          <a:p>
            <a:pPr lvl="3"/>
            <a:r>
              <a:rPr lang="en-US" dirty="0"/>
              <a:t>Connecting to resources and social opportunities</a:t>
            </a:r>
          </a:p>
          <a:p>
            <a:pPr lvl="3"/>
            <a:r>
              <a:rPr lang="en-US" dirty="0"/>
              <a:t>Development of virtual community space </a:t>
            </a:r>
          </a:p>
          <a:p>
            <a:pPr lvl="3"/>
            <a:r>
              <a:rPr lang="en-US" dirty="0"/>
              <a:t>Crisis intervention</a:t>
            </a:r>
          </a:p>
          <a:p>
            <a:pPr lvl="3"/>
            <a:r>
              <a:rPr lang="en-US" dirty="0"/>
              <a:t>Delivering PPE</a:t>
            </a:r>
          </a:p>
          <a:p>
            <a:pPr lvl="2"/>
            <a:r>
              <a:rPr lang="en-US" dirty="0"/>
              <a:t>Outreach and COVID callers</a:t>
            </a:r>
          </a:p>
          <a:p>
            <a:pPr lvl="2"/>
            <a:r>
              <a:rPr lang="en-US" dirty="0"/>
              <a:t>Food delivery</a:t>
            </a:r>
          </a:p>
          <a:p>
            <a:pPr lvl="2"/>
            <a:r>
              <a:rPr lang="en-US" dirty="0"/>
              <a:t>Context of COVID-19, potential for humanizing and more people who would normally not interact are, and people are waking up more with more time and thought and vulnerability </a:t>
            </a:r>
          </a:p>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0851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cannot talk about disparity without talking about criminalization </a:t>
            </a:r>
          </a:p>
          <a:p>
            <a:pPr lvl="0"/>
            <a:r>
              <a:rPr lang="en-US" dirty="0"/>
              <a:t>At a time when LGBT elders are some of the population at the most intensive risk, due to both health vulnerability and compounded vulnerability due to disparities that already exist, we would be remiss not to connect this to the activism and Black Lives Matter Movement </a:t>
            </a:r>
          </a:p>
          <a:p>
            <a:pPr lvl="0"/>
            <a:r>
              <a:rPr lang="en-US" dirty="0"/>
              <a:t>I ask all of you the question: Who is criminalized in a public health paradigm? </a:t>
            </a:r>
          </a:p>
          <a:p>
            <a:pPr lvl="0"/>
            <a:r>
              <a:rPr lang="en-US" dirty="0"/>
              <a:t>We are seeing striking similarities to the criminalization of HIV that is happening in specific communities of color in the name of “community safety” </a:t>
            </a:r>
          </a:p>
          <a:p>
            <a:pPr lvl="0"/>
            <a:r>
              <a:rPr lang="en-US" dirty="0"/>
              <a:t>When I was a Ryan White Case Manager in the early to mid 2000s, we had clients sign forms that acknowledged that non-disclosure of HIV status is a criminal offense—this is one example of the ways people living with HIV were criminalized, when really the trauma-informed and holistic and humanizing approach to public safety is education, awareness, harm reduction</a:t>
            </a:r>
          </a:p>
          <a:p>
            <a:pPr lvl="0"/>
            <a:r>
              <a:rPr lang="en-US" dirty="0"/>
              <a:t>What we see right now amidst COVID is encouragement to call police or 311—who usually send police—to folks who are not wearing masks</a:t>
            </a:r>
          </a:p>
          <a:p>
            <a:pPr lvl="0"/>
            <a:r>
              <a:rPr lang="en-US" dirty="0"/>
              <a:t>We also see the disproportionate use of excessive police force against people of color in response to not wearing masks, juxtaposed next to the images we see of white folks gathering in large groups across the country</a:t>
            </a:r>
          </a:p>
          <a:p>
            <a:pPr lvl="0"/>
            <a:r>
              <a:rPr lang="en-US" dirty="0"/>
              <a:t>We see the difference in policing against Black Lives Matter activists than the groups of white folks mobilizing to open the country up again in the name of civil liberties</a:t>
            </a:r>
          </a:p>
          <a:p>
            <a:pPr lvl="0"/>
            <a:r>
              <a:rPr lang="en-US" dirty="0"/>
              <a:t>The community trauma of living through the HIV epidemic is resurfacing for many LGBT elders at this moment—from Stonewall being a riot against police violence, to the criminalization of HIV, to the ways that now policing continues to be a response to gaps in mental and public health systems</a:t>
            </a:r>
          </a:p>
          <a:p>
            <a:pPr lvl="0"/>
            <a:r>
              <a:rPr lang="en-US" dirty="0"/>
              <a:t>If we want to talk about collective resilience and how to support LGBT elders in the time of COVID, we must have an intersectional approach that understands the community trauma rooted in the criminalization of people in housing, </a:t>
            </a:r>
            <a:r>
              <a:rPr lang="en-US" dirty="0" err="1"/>
              <a:t>discrimintation</a:t>
            </a:r>
            <a:r>
              <a:rPr lang="en-US" dirty="0"/>
              <a:t> in housing, and the connection of housing to systems of </a:t>
            </a:r>
            <a:r>
              <a:rPr lang="en-US" dirty="0" err="1"/>
              <a:t>povery</a:t>
            </a:r>
            <a:r>
              <a:rPr lang="en-US" dirty="0"/>
              <a:t> INC, including the systemic use of force against certain communities, particularly Black communities</a:t>
            </a:r>
          </a:p>
          <a:p>
            <a:pPr lvl="0"/>
            <a:r>
              <a:rPr lang="en-US" dirty="0"/>
              <a:t>In this moment, I want us to recognize not only the needs of LGBT elders in housing in relation to poverty and safety, but specifically the needs of Black LGBT elders in housing, as these types of barriers and militarized responses to poverty feel incredibly cyclical </a:t>
            </a:r>
          </a:p>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9547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One of the roles of advocates right now is to protect and fight for policy protections that help ensure safety at the Federal and local levels</a:t>
            </a:r>
          </a:p>
          <a:p>
            <a:pPr lvl="1"/>
            <a:r>
              <a:rPr lang="en-US" dirty="0"/>
              <a:t>“Safety” can be a relative term—what does safety mean? Safety for whom? What feels safe for me, a 38-year-old white middle class cisgender woman, might not feel safe for an LGBT elder, particularly an elder of color</a:t>
            </a:r>
          </a:p>
          <a:p>
            <a:pPr lvl="1"/>
            <a:r>
              <a:rPr lang="en-US" dirty="0"/>
              <a:t>We must fight for protections that include racial justice and transgender justice</a:t>
            </a:r>
          </a:p>
          <a:p>
            <a:pPr lvl="1"/>
            <a:endParaRPr lang="en-US" dirty="0"/>
          </a:p>
          <a:p>
            <a:pPr lvl="1"/>
            <a:endParaRPr lang="en-US" dirty="0"/>
          </a:p>
          <a:p>
            <a:pPr lvl="1"/>
            <a:r>
              <a:rPr lang="en-US" dirty="0"/>
              <a:t>Examples of policy protections include: </a:t>
            </a:r>
          </a:p>
          <a:p>
            <a:pPr lvl="2"/>
            <a:r>
              <a:rPr lang="en-US" dirty="0"/>
              <a:t>Amend the Fair Housing Act to include LGBTQ explicit protections—an LGBT Elder Case for Fair Housing</a:t>
            </a:r>
          </a:p>
          <a:p>
            <a:pPr lvl="2"/>
            <a:r>
              <a:rPr lang="en-US" dirty="0"/>
              <a:t>Pass the Equality Act, with considerations for housing protections</a:t>
            </a:r>
            <a:br>
              <a:rPr lang="en-US" dirty="0"/>
            </a:br>
            <a:br>
              <a:rPr lang="en-US" dirty="0"/>
            </a:br>
            <a:br>
              <a:rPr lang="en-US" dirty="0"/>
            </a:br>
            <a:r>
              <a:rPr lang="en-US" dirty="0"/>
              <a:t>The Equality Act is a bill in the United States Congress, that, if passed, would amend the Civil Rights Act to prohibit discrimination on the basis of sexual orientation and gender identity in employment, housing, public accommodations, public education, federal funding, credit, and the jury system.</a:t>
            </a:r>
            <a:br>
              <a:rPr lang="en-US" dirty="0"/>
            </a:br>
            <a:endParaRPr lang="en-US" dirty="0"/>
          </a:p>
          <a:p>
            <a:r>
              <a:rPr lang="en-US" dirty="0"/>
              <a:t>TGNC-specific protections, looking at the deepest vulnerability, in systems like the NYC CAPS system vulnerability assessment or carve-outs for trans-specific housing resources </a:t>
            </a:r>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791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Turn to a partner and answer these questions for three minutes.</a:t>
            </a:r>
            <a:br>
              <a:rPr lang="en-US" dirty="0"/>
            </a:br>
            <a:r>
              <a:rPr lang="en-US" dirty="0"/>
              <a:t>Name, gender pronouns, one word that comes to mind when you think of “home”</a:t>
            </a:r>
            <a:br>
              <a:rPr lang="en-US" dirty="0"/>
            </a:br>
            <a:r>
              <a:rPr lang="en-US" dirty="0"/>
              <a:t>Share-back with a few volunteers, 2 minutes. </a:t>
            </a:r>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0443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 attention and time and energy—I am sending each of you warmth and appreciation during this difficult time, in hope for lasting systemic and social change. </a:t>
            </a:r>
          </a:p>
        </p:txBody>
      </p:sp>
      <p:sp>
        <p:nvSpPr>
          <p:cNvPr id="4" name="Slide Number Placeholder 3"/>
          <p:cNvSpPr>
            <a:spLocks noGrp="1"/>
          </p:cNvSpPr>
          <p:nvPr>
            <p:ph type="sldNum" sz="quarter" idx="10"/>
          </p:nvPr>
        </p:nvSpPr>
        <p:spPr/>
        <p:txBody>
          <a:bodyPr/>
          <a:lstStyle/>
          <a:p>
            <a:fld id="{49AE1835-E2C4-44DA-83A1-F08A580659F6}" type="slidenum">
              <a:rPr lang="en-US" smtClean="0"/>
              <a:t>20</a:t>
            </a:fld>
            <a:endParaRPr lang="en-US" dirty="0"/>
          </a:p>
        </p:txBody>
      </p:sp>
    </p:spTree>
    <p:extLst>
      <p:ext uri="{BB962C8B-B14F-4D97-AF65-F5344CB8AC3E}">
        <p14:creationId xmlns:p14="http://schemas.microsoft.com/office/powerpoint/2010/main" val="23413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From Chicago to Los Angeles to NYC, my work for the past 15 years has been in direct service, organizing, and policy advocacy with a history of work in HIV and mental health, housing and homelessness, and LGBTQ anti-violence work with a focus on deeply vulnerable communities.</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t>3</a:t>
            </a:fld>
            <a:endParaRPr lang="en-US" dirty="0"/>
          </a:p>
        </p:txBody>
      </p:sp>
    </p:spTree>
    <p:extLst>
      <p:ext uri="{BB962C8B-B14F-4D97-AF65-F5344CB8AC3E}">
        <p14:creationId xmlns:p14="http://schemas.microsoft.com/office/powerpoint/2010/main" val="220209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know that affordability and safety is a challenge for our communities as we age, so the NHI works to provide T.A. and public education around developing safe, affirming housing nationally, serving as a model for best practices and a resource for region-specific advocates, service providers, developers, and our communities.</a:t>
            </a:r>
          </a:p>
          <a:p>
            <a:endParaRPr lang="en-US" sz="1100" dirty="0"/>
          </a:p>
          <a:p>
            <a:r>
              <a:rPr lang="en-US" sz="1100" dirty="0"/>
              <a:t>The SAGE National LGBT Elder Housing Iniative asks communities to imagine a NEW Reality. The Iniative is a multi-year project with 5 key actions designed to ensure millions of LGBT older people can access welcoming LGBT housing in all its forms. The keys to the Iniative include:</a:t>
            </a:r>
          </a:p>
          <a:p>
            <a:endParaRPr lang="en-US" sz="1100" dirty="0"/>
          </a:p>
          <a:p>
            <a:r>
              <a:rPr lang="en-US" sz="1100" dirty="0"/>
              <a:t>Building Housing – SAGE will invest in building model LGBT elder housing in select communities while sharing our model nationwide to create more LGBT elder housing. Two developments are currently underway in New York City.</a:t>
            </a:r>
          </a:p>
          <a:p>
            <a:endParaRPr lang="en-US" sz="1100" dirty="0"/>
          </a:p>
          <a:p>
            <a:r>
              <a:rPr lang="en-US" sz="1100" dirty="0"/>
              <a:t>Changing Policy -  SAGE is actively working to change public policy to both the federal and state level in support of LGBT-inclusive housing.</a:t>
            </a:r>
          </a:p>
          <a:p>
            <a:endParaRPr lang="en-US" sz="1100" dirty="0"/>
          </a:p>
          <a:p>
            <a:r>
              <a:rPr lang="en-US" sz="1100" dirty="0"/>
              <a:t>Educating Consumers – SAGE equips LGBT older adults with tools and resources they need to advocacy for LGBT friendly housing.  This includes a searchable map</a:t>
            </a:r>
          </a:p>
          <a:p>
            <a:endParaRPr lang="en-US" sz="1100" dirty="0"/>
          </a:p>
          <a:p>
            <a:r>
              <a:rPr lang="en-US" sz="1100" dirty="0"/>
              <a:t>Expanding Services – SAGE will promote best practices in services and programs that support LGBT older people with their housing challenges. </a:t>
            </a:r>
          </a:p>
          <a:p>
            <a:endParaRPr lang="en-US" sz="1100" dirty="0"/>
          </a:p>
          <a:p>
            <a:r>
              <a:rPr lang="en-US" sz="1100" dirty="0"/>
              <a:t>Training Providers – SAGE will training housing providers nationwide on the needs of LGBT older people. This training is developed and delivered through the SAGECare training team.</a:t>
            </a:r>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5849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continuum </a:t>
            </a:r>
            <a:r>
              <a:rPr lang="en-US" baseline="0" dirty="0"/>
              <a:t>of housing interventions for LGBT older adults.  Whether it is providing cultural competency training to mainstream affordable housing providers, creating LGBT-friendly affordable senior buildings or accessing the tools to safely age in place and engage in supportive community supports, the purpose of the initiative is to create a welcoming environment and provide choice to LGBT older adults to self-select the option that best fits their individual desires and needs. </a:t>
            </a:r>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t>5</a:t>
            </a:fld>
            <a:endParaRPr lang="en-US" dirty="0"/>
          </a:p>
        </p:txBody>
      </p:sp>
    </p:spTree>
    <p:extLst>
      <p:ext uri="{BB962C8B-B14F-4D97-AF65-F5344CB8AC3E}">
        <p14:creationId xmlns:p14="http://schemas.microsoft.com/office/powerpoint/2010/main" val="260773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517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5016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the most identified challenged for our LGBT aging older adults revolve around their housing settings.  Issues pertaining to economic security, housing discrimination and feeling safe and protected in their home environments often face LGBT communities as they age. </a:t>
            </a:r>
            <a:endParaRPr lang="en-US" dirty="0"/>
          </a:p>
        </p:txBody>
      </p:sp>
      <p:sp>
        <p:nvSpPr>
          <p:cNvPr id="4" name="Slide Number Placeholder 3"/>
          <p:cNvSpPr>
            <a:spLocks noGrp="1"/>
          </p:cNvSpPr>
          <p:nvPr>
            <p:ph type="sldNum" sz="quarter" idx="10"/>
          </p:nvPr>
        </p:nvSpPr>
        <p:spPr/>
        <p:txBody>
          <a:bodyPr/>
          <a:lstStyle/>
          <a:p>
            <a:fld id="{49AE1835-E2C4-44DA-83A1-F08A580659F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3450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04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6122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145352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FC65-2091-4ECA-B93F-5989DE0B2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85022C-855F-4C6E-B66B-9F74D067D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9D05F1-017A-4691-A502-29DAE634B242}"/>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2D89584-5F41-4406-8CDB-84BBDFB8F77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27E7B7-1D4F-4E49-A579-41F2807FD4D0}"/>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05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D357-2268-4C5B-B1EA-8BC91ECEC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E480F-AE11-421E-870D-9E52C468DF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C295F-272C-47BF-87C8-94F7E8D29E89}"/>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A04225-D703-44B7-9BE8-1DFCC2066C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EACC2E-711C-4706-A07B-6FAD1834D0F2}"/>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96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1371-7F51-4B3A-8464-E9A47BDAA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659C5-5ECC-4E8B-9B0D-9C7F7B3BE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1B2F64-A6D1-4F0D-823B-22BBE77C6AB9}"/>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9925F8E-126F-4293-AA9E-27C7DC98F2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0AF96DB-916D-4DAD-8DB4-9870CE9381FD}"/>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08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10BA-7E3A-4051-9D54-3C5766368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97F6D-5754-4B5E-A815-4C7FEA0A2D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AB682-DBFA-4E3F-B2F2-4089AB3AA3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AB70B-F622-47E5-BA40-4540AB496840}"/>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5D75F6F-FD2A-4C17-8516-653F3103E86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7C66D3C-1D3E-405C-B9AF-4FF9F89EFB06}"/>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2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D595-2B46-435F-BA30-07B5DDB3B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EB02D-3F40-4E84-A176-CA2641C99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362F67-C166-4660-AF41-30B744A7C5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0325A-81D2-49BA-B102-645085768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225C23-4BF0-41AE-8969-915087E378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CB781A-D070-43C3-9EE9-B7AF80C223DA}"/>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3AB6F95-1867-4EA4-87F9-2280A5EBA51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DC93DDA-2034-424B-8251-F0522B414DC8}"/>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3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5902-A4EE-437D-BBA0-3FF4CC9326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7CC3CB-DABC-4D3B-BC45-04E53CE9C3B8}"/>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55FD4AB-814A-4169-A4DB-9DAFE9B9DF1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B6C1845-E270-4A6D-B444-9F07686348DA}"/>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911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08340-E67F-44B9-9A6C-933DF45265AD}"/>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002E06E-9898-42D2-8E32-99A5BA5974A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CBF1051-51DF-4BF3-AC44-64B7451D54A7}"/>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93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E703-9AFE-4F2A-BA55-D1AB7E4FE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B8C1F-E69A-45E0-9A89-DC33CE4C4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2DBB8D-F17F-46F4-976B-B487D2766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F3206F-61CA-4057-AD52-857F9584E15A}"/>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B1ECFE4-621A-484B-8C02-1B17E2B531A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4217D56-DC35-4BC2-B02D-C5DD3B9BBD5D}"/>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4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210865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5616-455C-4641-B420-413D55EAC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66D781-FF06-4217-AB71-05EAE22AE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7B33DA-0D95-48D0-9A07-7E91FDFBC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7F4B08-96CB-4CD4-B35D-0D0B8FD85C75}"/>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94A03BE-E355-4466-AD2A-46E672E987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A719BD9-4177-4F35-AB5B-44612D87DF00}"/>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566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735C-1257-43E6-B212-53793451E2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4E7DE-C9CF-4BFF-A99E-A13EB913A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458C4-F6B7-4788-B8BB-1E5350CF2590}"/>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16B3EE-4F85-4E1B-A00A-3855400BF6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9B070F-7F30-41E9-91A2-2359B3531E9F}"/>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03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7F043-B479-4BD5-A881-67C79EDF57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BC497-5C8F-4298-8C31-A12B81D824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5AEEE-A692-40AD-BA6C-2353448AFA9A}"/>
              </a:ext>
            </a:extLst>
          </p:cNvPr>
          <p:cNvSpPr>
            <a:spLocks noGrp="1"/>
          </p:cNvSpPr>
          <p:nvPr>
            <p:ph type="dt" sz="half" idx="10"/>
          </p:nvPr>
        </p:nvSpPr>
        <p:spPr/>
        <p:txBody>
          <a:body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A6BB05-9A6C-4688-9498-F734AC8B42D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F6ED1-F385-48C6-854F-FDD512829647}"/>
              </a:ext>
            </a:extLst>
          </p:cNvPr>
          <p:cNvSpPr>
            <a:spLocks noGrp="1"/>
          </p:cNvSpPr>
          <p:nvPr>
            <p:ph type="sldNum" sz="quarter" idx="12"/>
          </p:nvPr>
        </p:nvSpPr>
        <p:spPr/>
        <p:txBody>
          <a:body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5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C604F7-3575-4A9B-9913-9217A4052E0F}" type="datetimeFigureOut">
              <a:rPr lang="en-US" smtClean="0"/>
              <a:pPr/>
              <a:t>10/9/20</a:t>
            </a:fld>
            <a:endParaRPr lang="en-US"/>
          </a:p>
        </p:txBody>
      </p:sp>
      <p:sp>
        <p:nvSpPr>
          <p:cNvPr id="5" name="Footer Placeholder 4"/>
          <p:cNvSpPr>
            <a:spLocks noGrp="1"/>
          </p:cNvSpPr>
          <p:nvPr>
            <p:ph type="ftr" sz="quarter" idx="11"/>
          </p:nvPr>
        </p:nvSpPr>
        <p:spPr/>
        <p:txBody>
          <a:bodyPr/>
          <a:lstStyle/>
          <a:p>
            <a:r>
              <a:rPr lang="en-US" dirty="0"/>
              <a:t>© SAGE (Services and Advocacy for GLBT Elders) 2015</a:t>
            </a:r>
          </a:p>
          <a:p>
            <a:endParaRPr lang="en-US" dirty="0"/>
          </a:p>
        </p:txBody>
      </p:sp>
      <p:sp>
        <p:nvSpPr>
          <p:cNvPr id="6" name="Slide Number Placeholder 5"/>
          <p:cNvSpPr>
            <a:spLocks noGrp="1"/>
          </p:cNvSpPr>
          <p:nvPr>
            <p:ph type="sldNum" sz="quarter" idx="12"/>
          </p:nvPr>
        </p:nvSpPr>
        <p:spPr/>
        <p:txBody>
          <a:bodyPr/>
          <a:lstStyle/>
          <a:p>
            <a:fld id="{D01B2BF6-B68D-4B90-815C-4FE8ADA7AE3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0970" y="6188075"/>
            <a:ext cx="1874985" cy="533401"/>
          </a:xfrm>
          <a:prstGeom prst="rect">
            <a:avLst/>
          </a:prstGeom>
        </p:spPr>
      </p:pic>
    </p:spTree>
    <p:extLst>
      <p:ext uri="{BB962C8B-B14F-4D97-AF65-F5344CB8AC3E}">
        <p14:creationId xmlns:p14="http://schemas.microsoft.com/office/powerpoint/2010/main" val="162210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C604F7-3575-4A9B-9913-9217A4052E0F}" type="datetimeFigureOut">
              <a:rPr lang="en-US" smtClean="0"/>
              <a:pPr/>
              <a:t>10/9/20</a:t>
            </a:fld>
            <a:endParaRPr lang="en-US"/>
          </a:p>
        </p:txBody>
      </p:sp>
      <p:sp>
        <p:nvSpPr>
          <p:cNvPr id="5" name="Footer Placeholder 4"/>
          <p:cNvSpPr>
            <a:spLocks noGrp="1"/>
          </p:cNvSpPr>
          <p:nvPr>
            <p:ph type="ftr" sz="quarter" idx="11"/>
          </p:nvPr>
        </p:nvSpPr>
        <p:spPr>
          <a:xfrm>
            <a:off x="4165600" y="5943601"/>
            <a:ext cx="3860800" cy="365125"/>
          </a:xfrm>
        </p:spPr>
        <p:txBody>
          <a:bodyPr/>
          <a:lstStyle/>
          <a:p>
            <a:r>
              <a:rPr lang="en-US" dirty="0"/>
              <a:t>© SAGE (Services and Advocacy for GLBT Elders) 2015</a:t>
            </a:r>
          </a:p>
          <a:p>
            <a:endParaRPr lang="en-US" dirty="0"/>
          </a:p>
        </p:txBody>
      </p:sp>
      <p:sp>
        <p:nvSpPr>
          <p:cNvPr id="6" name="Slide Number Placeholder 5"/>
          <p:cNvSpPr>
            <a:spLocks noGrp="1"/>
          </p:cNvSpPr>
          <p:nvPr>
            <p:ph type="sldNum" sz="quarter" idx="12"/>
          </p:nvPr>
        </p:nvSpPr>
        <p:spPr/>
        <p:txBody>
          <a:bodyPr/>
          <a:lstStyle/>
          <a:p>
            <a:fld id="{D01B2BF6-B68D-4B90-815C-4FE8ADA7AE3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0970" y="6188075"/>
            <a:ext cx="1874985" cy="533401"/>
          </a:xfrm>
          <a:prstGeom prst="rect">
            <a:avLst/>
          </a:prstGeom>
        </p:spPr>
      </p:pic>
    </p:spTree>
    <p:extLst>
      <p:ext uri="{BB962C8B-B14F-4D97-AF65-F5344CB8AC3E}">
        <p14:creationId xmlns:p14="http://schemas.microsoft.com/office/powerpoint/2010/main" val="1186967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604F7-3575-4A9B-9913-9217A4052E0F}" type="datetimeFigureOut">
              <a:rPr lang="en-US" smtClean="0"/>
              <a:pPr/>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56195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604F7-3575-4A9B-9913-9217A4052E0F}" type="datetimeFigureOut">
              <a:rPr lang="en-US" smtClean="0"/>
              <a:pPr/>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130539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604F7-3575-4A9B-9913-9217A4052E0F}" type="datetimeFigureOut">
              <a:rPr lang="en-US" smtClean="0"/>
              <a:pPr/>
              <a:t>10/9/20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3420702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604F7-3575-4A9B-9913-9217A4052E0F}" type="datetimeFigureOut">
              <a:rPr lang="en-US" smtClean="0"/>
              <a:pPr/>
              <a:t>10/9/20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2024915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04F7-3575-4A9B-9913-9217A4052E0F}" type="datetimeFigureOut">
              <a:rPr lang="en-US" smtClean="0"/>
              <a:pPr/>
              <a:t>10/9/20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159177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377A6-EBD6-4707-99D6-B805A91DEF2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64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604F7-3575-4A9B-9913-9217A4052E0F}" type="datetimeFigureOut">
              <a:rPr lang="en-US" smtClean="0"/>
              <a:pPr/>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2600243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604F7-3575-4A9B-9913-9217A4052E0F}" type="datetimeFigureOut">
              <a:rPr lang="en-US" smtClean="0"/>
              <a:pPr/>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164368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604F7-3575-4A9B-9913-9217A4052E0F}" type="datetimeFigureOut">
              <a:rPr lang="en-US" smtClean="0"/>
              <a:pPr/>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3716916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604F7-3575-4A9B-9913-9217A4052E0F}" type="datetimeFigureOut">
              <a:rPr lang="en-US" smtClean="0"/>
              <a:pPr/>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2BF6-B68D-4B90-815C-4FE8ADA7AE34}" type="slidenum">
              <a:rPr lang="en-US" smtClean="0"/>
              <a:pPr/>
              <a:t>‹#›</a:t>
            </a:fld>
            <a:endParaRPr lang="en-US"/>
          </a:p>
        </p:txBody>
      </p:sp>
    </p:spTree>
    <p:extLst>
      <p:ext uri="{BB962C8B-B14F-4D97-AF65-F5344CB8AC3E}">
        <p14:creationId xmlns:p14="http://schemas.microsoft.com/office/powerpoint/2010/main" val="178510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93044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38328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417244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281289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1F981C-C4DC-44FA-8665-CB7CB604B8E8}" type="datetimeFigureOut">
              <a:rPr lang="en-US" smtClean="0"/>
              <a:pPr/>
              <a:t>10/9/20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C377A6-EBD6-4707-99D6-B805A91DEF2E}"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795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F981C-C4DC-44FA-8665-CB7CB604B8E8}"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377A6-EBD6-4707-99D6-B805A91DEF2E}" type="slidenum">
              <a:rPr lang="en-US" smtClean="0"/>
              <a:pPr/>
              <a:t>‹#›</a:t>
            </a:fld>
            <a:endParaRPr lang="en-US" dirty="0"/>
          </a:p>
        </p:txBody>
      </p:sp>
    </p:spTree>
    <p:extLst>
      <p:ext uri="{BB962C8B-B14F-4D97-AF65-F5344CB8AC3E}">
        <p14:creationId xmlns:p14="http://schemas.microsoft.com/office/powerpoint/2010/main" val="51372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1F981C-C4DC-44FA-8665-CB7CB604B8E8}" type="datetimeFigureOut">
              <a:rPr lang="en-US" smtClean="0"/>
              <a:pPr/>
              <a:t>10/9/20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C377A6-EBD6-4707-99D6-B805A91DEF2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6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9779F-F7FD-420B-A07E-4FE0E7991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E2B8F-2432-49E8-937B-4497141E4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87B18-D256-4FE1-ABDA-41C647065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EC6DD-8F7D-4CEB-9B16-3B2AE6B03BD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2306079-711A-4AED-96A3-D31B01754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8EA55D-800A-46EA-9B5D-2DC65BFE0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42AA6-693B-4CB0-9A57-125388742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7265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E5D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04F7-3575-4A9B-9913-9217A4052E0F}" type="datetimeFigureOut">
              <a:rPr lang="en-US" smtClean="0"/>
              <a:pPr/>
              <a:t>10/9/20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SAGE (Services and Advocacy for GLBT Elders) 2015</a:t>
            </a:r>
          </a:p>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B2BF6-B68D-4B90-815C-4FE8ADA7AE34}"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60970" y="6188075"/>
            <a:ext cx="1874985" cy="533401"/>
          </a:xfrm>
          <a:prstGeom prst="rect">
            <a:avLst/>
          </a:prstGeom>
        </p:spPr>
      </p:pic>
    </p:spTree>
    <p:extLst>
      <p:ext uri="{BB962C8B-B14F-4D97-AF65-F5344CB8AC3E}">
        <p14:creationId xmlns:p14="http://schemas.microsoft.com/office/powerpoint/2010/main" val="30691683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ct val="0"/>
        </a:spcBef>
        <a:buNone/>
        <a:defRPr sz="4400" kern="1200">
          <a:solidFill>
            <a:schemeClr val="bg1"/>
          </a:solidFill>
          <a:latin typeface="Myriad Pro"/>
          <a:ea typeface="+mj-ea"/>
          <a:cs typeface="Myriad Pro"/>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FFFFF"/>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rgbClr val="FFFFFF"/>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FFFF"/>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FF"/>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FFFF"/>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www.sageusa.org/resources/outandvisible.cf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www.sageusa.org/resources/outandvisible.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518" y="2072277"/>
            <a:ext cx="9144000" cy="2508190"/>
          </a:xfrm>
        </p:spPr>
        <p:txBody>
          <a:bodyPr>
            <a:noAutofit/>
          </a:bodyPr>
          <a:lstStyle/>
          <a:p>
            <a:pPr algn="ctr"/>
            <a:r>
              <a:rPr lang="en-US" sz="6000" b="1" dirty="0"/>
              <a:t>SAGE’s National LGBT</a:t>
            </a:r>
            <a:br>
              <a:rPr lang="en-US" sz="6000" b="1" dirty="0"/>
            </a:br>
            <a:r>
              <a:rPr lang="en-US" sz="6000" b="1" dirty="0"/>
              <a:t>Elder Housing Initiative</a:t>
            </a:r>
            <a:br>
              <a:rPr lang="en-US" sz="6000" b="1" dirty="0"/>
            </a:br>
            <a:br>
              <a:rPr lang="en-US" sz="6000" b="1" dirty="0"/>
            </a:br>
            <a:r>
              <a:rPr lang="en-US" sz="4400" b="1" dirty="0"/>
              <a:t>Navigating the Needs of LGBT Elders in Housing During Today’s Climate</a:t>
            </a:r>
            <a:br>
              <a:rPr lang="en-US" sz="6000" b="1" dirty="0"/>
            </a:br>
            <a:endParaRPr lang="en-US" sz="6000" b="1" dirty="0"/>
          </a:p>
        </p:txBody>
      </p:sp>
      <p:sp>
        <p:nvSpPr>
          <p:cNvPr id="7" name="Subtitle 6"/>
          <p:cNvSpPr>
            <a:spLocks noGrp="1"/>
          </p:cNvSpPr>
          <p:nvPr>
            <p:ph type="subTitle" idx="1"/>
          </p:nvPr>
        </p:nvSpPr>
        <p:spPr>
          <a:xfrm>
            <a:off x="1538518" y="4459877"/>
            <a:ext cx="9144000" cy="1655762"/>
          </a:xfrm>
        </p:spPr>
        <p:txBody>
          <a:bodyPr/>
          <a:lstStyle/>
          <a:p>
            <a:pPr algn="ctr"/>
            <a:r>
              <a:rPr lang="en-US" b="1" dirty="0">
                <a:solidFill>
                  <a:schemeClr val="tx1"/>
                </a:solidFill>
              </a:rPr>
              <a:t>Presented by</a:t>
            </a:r>
          </a:p>
          <a:p>
            <a:pPr algn="ctr"/>
            <a:r>
              <a:rPr lang="en-US" b="1" dirty="0">
                <a:solidFill>
                  <a:schemeClr val="tx1"/>
                </a:solidFill>
              </a:rPr>
              <a:t>Sydney kopp-Richardson</a:t>
            </a:r>
          </a:p>
          <a:p>
            <a:endParaRPr lang="en-US" dirty="0"/>
          </a:p>
        </p:txBody>
      </p:sp>
      <p:pic>
        <p:nvPicPr>
          <p:cNvPr id="4" name="Picture 3">
            <a:extLst>
              <a:ext uri="{FF2B5EF4-FFF2-40B4-BE49-F238E27FC236}">
                <a16:creationId xmlns:a16="http://schemas.microsoft.com/office/drawing/2014/main" id="{DF907778-BD56-4899-9B61-0D7779821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485" y="4459877"/>
            <a:ext cx="1762057" cy="1760989"/>
          </a:xfrm>
          <a:prstGeom prst="rect">
            <a:avLst/>
          </a:prstGeom>
        </p:spPr>
      </p:pic>
    </p:spTree>
    <p:extLst>
      <p:ext uri="{BB962C8B-B14F-4D97-AF65-F5344CB8AC3E}">
        <p14:creationId xmlns:p14="http://schemas.microsoft.com/office/powerpoint/2010/main" val="18999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3657600" cy="3657600"/>
          </a:xfrm>
          <a:prstGeom prst="rect">
            <a:avLst/>
          </a:prstGeom>
          <a:effectLst>
            <a:glow rad="101600">
              <a:schemeClr val="accent2">
                <a:lumMod val="60000"/>
                <a:lumOff val="40000"/>
                <a:alpha val="40000"/>
              </a:schemeClr>
            </a:glow>
          </a:effectLst>
        </p:spPr>
      </p:pic>
      <p:sp>
        <p:nvSpPr>
          <p:cNvPr id="11" name="Content Placeholder 2"/>
          <p:cNvSpPr txBox="1">
            <a:spLocks/>
          </p:cNvSpPr>
          <p:nvPr/>
        </p:nvSpPr>
        <p:spPr>
          <a:xfrm>
            <a:off x="1981201" y="5334000"/>
            <a:ext cx="7211209"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FFF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FFFFF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FFF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F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i="1" baseline="30000" dirty="0">
                <a:latin typeface="Calibri"/>
              </a:rPr>
              <a:t>Out and Visible: The Experiences and Attitudes of Lesbian, Gay, Bisexual </a:t>
            </a:r>
          </a:p>
          <a:p>
            <a:pPr marL="0" indent="0">
              <a:buNone/>
            </a:pPr>
            <a:r>
              <a:rPr lang="en-US" sz="2000" i="1" baseline="30000" dirty="0">
                <a:latin typeface="Calibri"/>
              </a:rPr>
              <a:t>and Transgender Older Adults, Ages 45-75</a:t>
            </a:r>
            <a:r>
              <a:rPr lang="en-US" sz="2000" baseline="30000" dirty="0">
                <a:latin typeface="Calibri"/>
              </a:rPr>
              <a:t>. </a:t>
            </a:r>
            <a:r>
              <a:rPr lang="en-US" sz="2000" baseline="30000" dirty="0">
                <a:latin typeface="Calibri"/>
                <a:hlinkClick r:id="rId4"/>
              </a:rPr>
              <a:t>http://www.sageusa.org/</a:t>
            </a:r>
            <a:endParaRPr lang="en-US" sz="2000" dirty="0">
              <a:latin typeface="Calibri"/>
            </a:endParaRPr>
          </a:p>
        </p:txBody>
      </p:sp>
      <p:sp>
        <p:nvSpPr>
          <p:cNvPr id="13" name="TextBox 12"/>
          <p:cNvSpPr txBox="1"/>
          <p:nvPr/>
        </p:nvSpPr>
        <p:spPr>
          <a:xfrm>
            <a:off x="6096000" y="838200"/>
            <a:ext cx="4572000" cy="4154984"/>
          </a:xfrm>
          <a:prstGeom prst="rect">
            <a:avLst/>
          </a:prstGeom>
          <a:noFill/>
        </p:spPr>
        <p:txBody>
          <a:bodyPr wrap="square" rtlCol="0">
            <a:spAutoFit/>
          </a:bodyPr>
          <a:lstStyle/>
          <a:p>
            <a:r>
              <a:rPr lang="en-US" sz="4400" dirty="0">
                <a:solidFill>
                  <a:srgbClr val="FFFFFF"/>
                </a:solidFill>
                <a:latin typeface="+mj-lt"/>
                <a:cs typeface="Myriad Pro"/>
              </a:rPr>
              <a:t>48% of same-sex older adults say they have </a:t>
            </a:r>
            <a:r>
              <a:rPr lang="en-US" sz="4400" dirty="0">
                <a:solidFill>
                  <a:schemeClr val="bg1"/>
                </a:solidFill>
                <a:latin typeface="+mj-lt"/>
                <a:cs typeface="Myriad Pro"/>
              </a:rPr>
              <a:t>experienced</a:t>
            </a:r>
            <a:r>
              <a:rPr lang="en-US" sz="4400" b="1" dirty="0">
                <a:solidFill>
                  <a:srgbClr val="FF0000"/>
                </a:solidFill>
                <a:latin typeface="+mj-lt"/>
                <a:cs typeface="Myriad Pro"/>
              </a:rPr>
              <a:t> </a:t>
            </a:r>
            <a:r>
              <a:rPr lang="en-US" sz="4400" b="1" dirty="0">
                <a:solidFill>
                  <a:schemeClr val="bg1"/>
                </a:solidFill>
                <a:latin typeface="+mj-lt"/>
                <a:cs typeface="Myriad Pro"/>
              </a:rPr>
              <a:t>housing discrimination</a:t>
            </a:r>
            <a:endParaRPr lang="en-US" sz="4400" dirty="0">
              <a:solidFill>
                <a:schemeClr val="bg1"/>
              </a:solidFill>
              <a:latin typeface="+mj-lt"/>
              <a:cs typeface="Myriad Pro"/>
            </a:endParaRPr>
          </a:p>
        </p:txBody>
      </p:sp>
      <p:sp>
        <p:nvSpPr>
          <p:cNvPr id="14" name="TextBox 13"/>
          <p:cNvSpPr txBox="1"/>
          <p:nvPr/>
        </p:nvSpPr>
        <p:spPr>
          <a:xfrm>
            <a:off x="1981200" y="304801"/>
            <a:ext cx="4572000" cy="1015663"/>
          </a:xfrm>
          <a:prstGeom prst="rect">
            <a:avLst/>
          </a:prstGeom>
          <a:noFill/>
        </p:spPr>
        <p:txBody>
          <a:bodyPr wrap="square" rtlCol="0">
            <a:spAutoFit/>
          </a:bodyPr>
          <a:lstStyle/>
          <a:p>
            <a:r>
              <a:rPr lang="en-US" sz="6000" dirty="0">
                <a:solidFill>
                  <a:prstClr val="white"/>
                </a:solidFill>
                <a:latin typeface="+mj-lt"/>
                <a:cs typeface="Myriad Pro"/>
              </a:rPr>
              <a:t>The Facts</a:t>
            </a:r>
          </a:p>
        </p:txBody>
      </p:sp>
      <p:sp>
        <p:nvSpPr>
          <p:cNvPr id="7" name="TextBox 6"/>
          <p:cNvSpPr txBox="1"/>
          <p:nvPr/>
        </p:nvSpPr>
        <p:spPr>
          <a:xfrm>
            <a:off x="1524000" y="6457890"/>
            <a:ext cx="6553200" cy="400110"/>
          </a:xfrm>
          <a:prstGeom prst="rect">
            <a:avLst/>
          </a:prstGeom>
          <a:noFill/>
        </p:spPr>
        <p:txBody>
          <a:bodyPr wrap="square" rtlCol="0">
            <a:spAutoFit/>
          </a:bodyPr>
          <a:lstStyle/>
          <a:p>
            <a:r>
              <a:rPr lang="en-US" sz="1100" dirty="0">
                <a:solidFill>
                  <a:prstClr val="white">
                    <a:lumMod val="65000"/>
                  </a:prstClr>
                </a:solidFill>
                <a:latin typeface="Calibri"/>
              </a:rPr>
              <a:t>© SAGE (Services and Advocacy for GLBT Elders) 2017</a:t>
            </a:r>
          </a:p>
          <a:p>
            <a:endParaRPr lang="en-US" sz="900" dirty="0">
              <a:solidFill>
                <a:prstClr val="black"/>
              </a:solidFill>
              <a:latin typeface="Calibri"/>
            </a:endParaRPr>
          </a:p>
        </p:txBody>
      </p:sp>
    </p:spTree>
    <p:extLst>
      <p:ext uri="{BB962C8B-B14F-4D97-AF65-F5344CB8AC3E}">
        <p14:creationId xmlns:p14="http://schemas.microsoft.com/office/powerpoint/2010/main" val="333717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143000"/>
            <a:ext cx="3810000" cy="3810000"/>
          </a:xfrm>
          <a:prstGeom prst="rect">
            <a:avLst/>
          </a:prstGeom>
        </p:spPr>
      </p:pic>
      <p:sp>
        <p:nvSpPr>
          <p:cNvPr id="10" name="Content Placeholder 2"/>
          <p:cNvSpPr txBox="1">
            <a:spLocks/>
          </p:cNvSpPr>
          <p:nvPr/>
        </p:nvSpPr>
        <p:spPr>
          <a:xfrm>
            <a:off x="1981201" y="5334000"/>
            <a:ext cx="7211209"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FFF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FFFFF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FFF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F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i="1" baseline="30000" dirty="0">
                <a:latin typeface="Calibri"/>
              </a:rPr>
              <a:t>Out and Visible: The Experiences and Attitudes of Lesbian, Gay, Bisexual </a:t>
            </a:r>
          </a:p>
          <a:p>
            <a:pPr marL="0" indent="0">
              <a:buNone/>
            </a:pPr>
            <a:r>
              <a:rPr lang="en-US" sz="2000" i="1" baseline="30000" dirty="0">
                <a:latin typeface="Calibri"/>
              </a:rPr>
              <a:t>and Transgender Older Adults, Ages 45-75</a:t>
            </a:r>
            <a:r>
              <a:rPr lang="en-US" sz="2000" baseline="30000" dirty="0">
                <a:latin typeface="Calibri"/>
              </a:rPr>
              <a:t>. </a:t>
            </a:r>
            <a:r>
              <a:rPr lang="en-US" sz="2000" baseline="30000" dirty="0">
                <a:latin typeface="Calibri"/>
                <a:hlinkClick r:id="rId4"/>
              </a:rPr>
              <a:t>http://www.sageusa.org/</a:t>
            </a:r>
            <a:endParaRPr lang="en-US" sz="2000" dirty="0">
              <a:latin typeface="Calibri"/>
            </a:endParaRPr>
          </a:p>
        </p:txBody>
      </p:sp>
      <p:sp>
        <p:nvSpPr>
          <p:cNvPr id="12" name="TextBox 11"/>
          <p:cNvSpPr txBox="1"/>
          <p:nvPr/>
        </p:nvSpPr>
        <p:spPr>
          <a:xfrm>
            <a:off x="580768" y="1447800"/>
            <a:ext cx="5972432" cy="3046988"/>
          </a:xfrm>
          <a:prstGeom prst="rect">
            <a:avLst/>
          </a:prstGeom>
          <a:noFill/>
        </p:spPr>
        <p:txBody>
          <a:bodyPr wrap="square" rtlCol="0">
            <a:spAutoFit/>
          </a:bodyPr>
          <a:lstStyle/>
          <a:p>
            <a:r>
              <a:rPr lang="en-US" sz="4800" b="1" dirty="0">
                <a:solidFill>
                  <a:srgbClr val="FFFFFF"/>
                </a:solidFill>
                <a:latin typeface="+mj-lt"/>
                <a:cs typeface="Myriad Pro"/>
              </a:rPr>
              <a:t>1 in 4 </a:t>
            </a:r>
            <a:r>
              <a:rPr lang="en-US" sz="4800" dirty="0">
                <a:solidFill>
                  <a:srgbClr val="FFFFFF"/>
                </a:solidFill>
                <a:latin typeface="+mj-lt"/>
                <a:cs typeface="Myriad Pro"/>
              </a:rPr>
              <a:t>transgender older adults reports </a:t>
            </a:r>
            <a:r>
              <a:rPr lang="en-US" sz="4800" b="1" dirty="0">
                <a:solidFill>
                  <a:schemeClr val="bg1"/>
                </a:solidFill>
                <a:latin typeface="+mj-lt"/>
                <a:cs typeface="Myriad Pro"/>
              </a:rPr>
              <a:t>discrimination</a:t>
            </a:r>
            <a:r>
              <a:rPr lang="en-US" sz="4800" dirty="0">
                <a:solidFill>
                  <a:schemeClr val="bg1"/>
                </a:solidFill>
                <a:latin typeface="+mj-lt"/>
                <a:cs typeface="Myriad Pro"/>
              </a:rPr>
              <a:t> </a:t>
            </a:r>
            <a:r>
              <a:rPr lang="en-US" sz="4800" dirty="0">
                <a:solidFill>
                  <a:srgbClr val="FFFFFF"/>
                </a:solidFill>
                <a:latin typeface="+mj-lt"/>
                <a:cs typeface="Myriad Pro"/>
              </a:rPr>
              <a:t>when seeking housing.</a:t>
            </a:r>
            <a:endParaRPr lang="en-US" sz="4800" dirty="0">
              <a:solidFill>
                <a:prstClr val="black"/>
              </a:solidFill>
              <a:latin typeface="+mj-lt"/>
              <a:cs typeface="Myriad Pro"/>
            </a:endParaRPr>
          </a:p>
        </p:txBody>
      </p:sp>
      <p:sp>
        <p:nvSpPr>
          <p:cNvPr id="13" name="TextBox 12"/>
          <p:cNvSpPr txBox="1"/>
          <p:nvPr/>
        </p:nvSpPr>
        <p:spPr>
          <a:xfrm>
            <a:off x="1981200" y="304801"/>
            <a:ext cx="4572000" cy="1015663"/>
          </a:xfrm>
          <a:prstGeom prst="rect">
            <a:avLst/>
          </a:prstGeom>
          <a:noFill/>
        </p:spPr>
        <p:txBody>
          <a:bodyPr wrap="square" rtlCol="0">
            <a:spAutoFit/>
          </a:bodyPr>
          <a:lstStyle/>
          <a:p>
            <a:r>
              <a:rPr lang="en-US" sz="6000" dirty="0">
                <a:solidFill>
                  <a:prstClr val="white"/>
                </a:solidFill>
                <a:latin typeface="+mj-lt"/>
                <a:cs typeface="Myriad Pro"/>
              </a:rPr>
              <a:t>The Facts</a:t>
            </a:r>
          </a:p>
        </p:txBody>
      </p:sp>
      <p:sp>
        <p:nvSpPr>
          <p:cNvPr id="8" name="TextBox 7"/>
          <p:cNvSpPr txBox="1"/>
          <p:nvPr/>
        </p:nvSpPr>
        <p:spPr>
          <a:xfrm>
            <a:off x="1524000" y="6457890"/>
            <a:ext cx="6553200" cy="400110"/>
          </a:xfrm>
          <a:prstGeom prst="rect">
            <a:avLst/>
          </a:prstGeom>
          <a:noFill/>
        </p:spPr>
        <p:txBody>
          <a:bodyPr wrap="square" rtlCol="0">
            <a:spAutoFit/>
          </a:bodyPr>
          <a:lstStyle/>
          <a:p>
            <a:r>
              <a:rPr lang="en-US" sz="1100" dirty="0">
                <a:solidFill>
                  <a:prstClr val="white">
                    <a:lumMod val="65000"/>
                  </a:prstClr>
                </a:solidFill>
                <a:latin typeface="Calibri"/>
              </a:rPr>
              <a:t>© SAGE (Services and Advocacy for GLBT Elders) 2017</a:t>
            </a:r>
          </a:p>
          <a:p>
            <a:endParaRPr lang="en-US" sz="900" dirty="0">
              <a:solidFill>
                <a:prstClr val="black"/>
              </a:solidFill>
              <a:latin typeface="Calibri"/>
            </a:endParaRPr>
          </a:p>
        </p:txBody>
      </p:sp>
    </p:spTree>
    <p:extLst>
      <p:ext uri="{BB962C8B-B14F-4D97-AF65-F5344CB8AC3E}">
        <p14:creationId xmlns:p14="http://schemas.microsoft.com/office/powerpoint/2010/main" val="135058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0"/>
            <a:ext cx="8686800" cy="1600200"/>
          </a:xfrm>
          <a:noFill/>
        </p:spPr>
        <p:txBody>
          <a:bodyPr>
            <a:normAutofit fontScale="90000"/>
          </a:bodyPr>
          <a:lstStyle/>
          <a:p>
            <a:pPr algn="ctr"/>
            <a:r>
              <a:rPr lang="en-US" sz="6000" b="1" dirty="0">
                <a:solidFill>
                  <a:schemeClr val="accent2">
                    <a:lumMod val="75000"/>
                  </a:schemeClr>
                </a:solidFill>
              </a:rPr>
              <a:t>Equity and Inclusion: </a:t>
            </a:r>
            <a:br>
              <a:rPr lang="en-US" sz="6000" b="1" dirty="0">
                <a:solidFill>
                  <a:schemeClr val="accent2">
                    <a:lumMod val="75000"/>
                  </a:schemeClr>
                </a:solidFill>
              </a:rPr>
            </a:br>
            <a:r>
              <a:rPr lang="en-US" sz="6000" b="1" dirty="0">
                <a:solidFill>
                  <a:schemeClr val="accent2">
                    <a:lumMod val="75000"/>
                  </a:schemeClr>
                </a:solidFill>
              </a:rPr>
              <a:t>Anti-Oppression Framework</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15562" y="2108594"/>
            <a:ext cx="2682906" cy="3709118"/>
          </a:xfrm>
          <a:ln>
            <a:noFill/>
          </a:ln>
          <a:effectLst/>
        </p:spPr>
      </p:pic>
      <p:pic>
        <p:nvPicPr>
          <p:cNvPr id="8" name="Picture 7" descr="Screen shot 2015-12-11 at 1.06.41 PM.png"/>
          <p:cNvPicPr>
            <a:picLocks noChangeAspect="1"/>
          </p:cNvPicPr>
          <p:nvPr/>
        </p:nvPicPr>
        <p:blipFill>
          <a:blip r:embed="rId4"/>
          <a:srcRect l="11685" t="1111" r="23876" b="78889"/>
          <a:stretch>
            <a:fillRect/>
          </a:stretch>
        </p:blipFill>
        <p:spPr>
          <a:xfrm>
            <a:off x="10469033" y="5421868"/>
            <a:ext cx="1722967" cy="838200"/>
          </a:xfrm>
          <a:prstGeom prst="rect">
            <a:avLst/>
          </a:prstGeom>
        </p:spPr>
      </p:pic>
      <p:sp>
        <p:nvSpPr>
          <p:cNvPr id="10" name="TextBox 9"/>
          <p:cNvSpPr txBox="1"/>
          <p:nvPr/>
        </p:nvSpPr>
        <p:spPr>
          <a:xfrm>
            <a:off x="1752600" y="6260068"/>
            <a:ext cx="6324600" cy="369332"/>
          </a:xfrm>
          <a:prstGeom prst="rect">
            <a:avLst/>
          </a:prstGeom>
          <a:noFill/>
        </p:spPr>
        <p:txBody>
          <a:bodyPr wrap="square" rtlCol="0">
            <a:spAutoFit/>
          </a:bodyPr>
          <a:lstStyle/>
          <a:p>
            <a:r>
              <a:rPr lang="en-US" sz="900" dirty="0">
                <a:solidFill>
                  <a:schemeClr val="bg1">
                    <a:lumMod val="65000"/>
                  </a:schemeClr>
                </a:solidFill>
              </a:rPr>
              <a:t>© SAGE (Services and Advocacy for GLBT Elders) 2016</a:t>
            </a:r>
          </a:p>
          <a:p>
            <a:endParaRPr lang="en-US" sz="900" dirty="0"/>
          </a:p>
        </p:txBody>
      </p:sp>
    </p:spTree>
    <p:extLst>
      <p:ext uri="{BB962C8B-B14F-4D97-AF65-F5344CB8AC3E}">
        <p14:creationId xmlns:p14="http://schemas.microsoft.com/office/powerpoint/2010/main" val="399605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45126" y="637135"/>
            <a:ext cx="10390909" cy="510401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br>
              <a:rPr lang="en-US" sz="6400" b="1" i="1" dirty="0">
                <a:solidFill>
                  <a:prstClr val="black"/>
                </a:solidFill>
              </a:rPr>
            </a:br>
            <a:br>
              <a:rPr lang="en-US" sz="2800" b="1" i="1" dirty="0">
                <a:solidFill>
                  <a:prstClr val="black"/>
                </a:solidFill>
              </a:rPr>
            </a:br>
            <a:r>
              <a:rPr lang="en-US" sz="4400" dirty="0">
                <a:solidFill>
                  <a:prstClr val="black"/>
                </a:solidFill>
              </a:rPr>
              <a:t>What might be some barriers LGBT elders face in accessing housing? </a:t>
            </a: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243327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9904"/>
            <a:ext cx="10972800" cy="1143000"/>
          </a:xfrm>
          <a:prstGeom prst="rect">
            <a:avLst/>
          </a:prstGeom>
          <a:solidFill>
            <a:schemeClr val="bg1"/>
          </a:solidFill>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i="1" dirty="0">
                <a:solidFill>
                  <a:schemeClr val="tx1"/>
                </a:solidFill>
              </a:rPr>
              <a:t>Barriers to Housing for LGBT Elders</a:t>
            </a:r>
            <a:br>
              <a:rPr lang="en-US" b="1" dirty="0"/>
            </a:br>
            <a:br>
              <a:rPr lang="en-US" b="1" dirty="0"/>
            </a:br>
            <a:endParaRPr lang="en-US" dirty="0">
              <a:solidFill>
                <a:schemeClr val="tx1"/>
              </a:solidFill>
            </a:endParaRPr>
          </a:p>
        </p:txBody>
      </p:sp>
      <p:sp>
        <p:nvSpPr>
          <p:cNvPr id="6" name="TextBox 5"/>
          <p:cNvSpPr txBox="1"/>
          <p:nvPr/>
        </p:nvSpPr>
        <p:spPr>
          <a:xfrm>
            <a:off x="1322173" y="531341"/>
            <a:ext cx="8705169" cy="7873700"/>
          </a:xfrm>
          <a:prstGeom prst="rect">
            <a:avLst/>
          </a:prstGeom>
          <a:noFill/>
        </p:spPr>
        <p:txBody>
          <a:bodyPr wrap="square" rtlCol="0">
            <a:spAutoFit/>
          </a:bodyPr>
          <a:lstStyle/>
          <a:p>
            <a:pPr lvl="1"/>
            <a:endParaRPr lang="en-US" sz="2000" u="sng" dirty="0"/>
          </a:p>
          <a:p>
            <a:pPr lvl="1"/>
            <a:r>
              <a:rPr lang="en-US" sz="3200" dirty="0"/>
              <a:t>Family of origin rejection</a:t>
            </a:r>
            <a:br>
              <a:rPr lang="en-US" sz="3200" dirty="0"/>
            </a:br>
            <a:endParaRPr lang="en-US" sz="3200" dirty="0"/>
          </a:p>
          <a:p>
            <a:pPr lvl="1"/>
            <a:r>
              <a:rPr lang="en-US" sz="3200" dirty="0"/>
              <a:t>Isolation, exploitation</a:t>
            </a:r>
          </a:p>
          <a:p>
            <a:pPr lvl="1"/>
            <a:br>
              <a:rPr lang="en-US" sz="3200" dirty="0"/>
            </a:br>
            <a:r>
              <a:rPr lang="en-US" sz="3200" dirty="0"/>
              <a:t>Discrimination</a:t>
            </a:r>
          </a:p>
          <a:p>
            <a:pPr marL="1257300" lvl="2" indent="-342900">
              <a:buFont typeface="Arial" panose="020B0604020202020204" pitchFamily="34" charset="0"/>
              <a:buChar char="•"/>
            </a:pPr>
            <a:r>
              <a:rPr lang="en-US" sz="3200" dirty="0"/>
              <a:t>Housing protections</a:t>
            </a:r>
          </a:p>
          <a:p>
            <a:pPr marL="1257300" lvl="2" indent="-342900">
              <a:buFont typeface="Arial" panose="020B0604020202020204" pitchFamily="34" charset="0"/>
              <a:buChar char="•"/>
            </a:pPr>
            <a:r>
              <a:rPr lang="en-US" sz="3200" dirty="0"/>
              <a:t>Economic marginalization </a:t>
            </a:r>
          </a:p>
          <a:p>
            <a:pPr marL="1257300" lvl="2" indent="-342900">
              <a:buFont typeface="Arial" panose="020B0604020202020204" pitchFamily="34" charset="0"/>
              <a:buChar char="•"/>
            </a:pPr>
            <a:r>
              <a:rPr lang="en-US" sz="3200" dirty="0"/>
              <a:t>Health care</a:t>
            </a:r>
          </a:p>
          <a:p>
            <a:pPr marL="1257300" lvl="2" indent="-342900">
              <a:buFont typeface="Arial" panose="020B0604020202020204" pitchFamily="34" charset="0"/>
              <a:buChar char="•"/>
            </a:pPr>
            <a:r>
              <a:rPr lang="en-US" sz="3200" dirty="0"/>
              <a:t>Landlords</a:t>
            </a:r>
          </a:p>
          <a:p>
            <a:pPr marL="1257300" lvl="2" indent="-342900">
              <a:buFont typeface="Arial" panose="020B0604020202020204" pitchFamily="34" charset="0"/>
              <a:buChar char="•"/>
            </a:pPr>
            <a:r>
              <a:rPr lang="en-US" sz="3200" dirty="0"/>
              <a:t>Intimate partner violence, elder abuse </a:t>
            </a:r>
          </a:p>
          <a:p>
            <a:pPr marL="1257300" lvl="2" indent="-342900">
              <a:buFont typeface="Arial" panose="020B0604020202020204" pitchFamily="34" charset="0"/>
              <a:buChar char="•"/>
            </a:pPr>
            <a:r>
              <a:rPr lang="en-US" sz="3200" dirty="0"/>
              <a:t>Shelter access and safety </a:t>
            </a:r>
            <a:br>
              <a:rPr lang="en-US" sz="2400" dirty="0"/>
            </a:br>
            <a:endParaRPr lang="en-US" sz="2400" dirty="0"/>
          </a:p>
          <a:p>
            <a:pPr lvl="1"/>
            <a:endParaRPr lang="en-US" sz="2400" dirty="0"/>
          </a:p>
          <a:p>
            <a:pPr lvl="1"/>
            <a:r>
              <a:rPr lang="en-US" sz="2400" dirty="0"/>
              <a:t> </a:t>
            </a:r>
          </a:p>
          <a:p>
            <a:pPr lvl="1"/>
            <a:r>
              <a:rPr lang="en-US" sz="2400" dirty="0"/>
              <a:t> </a:t>
            </a:r>
          </a:p>
          <a:p>
            <a:pPr lvl="1"/>
            <a:endParaRPr lang="en-US" sz="2400" dirty="0"/>
          </a:p>
        </p:txBody>
      </p:sp>
      <p:sp>
        <p:nvSpPr>
          <p:cNvPr id="7" name="Title 1"/>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p>
        </p:txBody>
      </p:sp>
      <p:pic>
        <p:nvPicPr>
          <p:cNvPr id="8" name="Picture 7">
            <a:extLst>
              <a:ext uri="{FF2B5EF4-FFF2-40B4-BE49-F238E27FC236}">
                <a16:creationId xmlns:a16="http://schemas.microsoft.com/office/drawing/2014/main" id="{6F4F17E5-2B0D-43D0-A8BB-4C238D31A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406798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02640" y="637135"/>
            <a:ext cx="10433395" cy="5104018"/>
          </a:xfrm>
          <a:prstGeom prst="rect">
            <a:avLst/>
          </a:prstGeom>
        </p:spPr>
        <p:txBody>
          <a:bodyPr>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r>
              <a:rPr lang="en-US" sz="13500" b="1" i="1" dirty="0">
                <a:solidFill>
                  <a:prstClr val="black"/>
                </a:solidFill>
              </a:rPr>
              <a:t>COVID-19 Impact	</a:t>
            </a:r>
            <a:br>
              <a:rPr lang="en-US" sz="8700" b="1" i="1" dirty="0">
                <a:solidFill>
                  <a:prstClr val="black"/>
                </a:solidFill>
              </a:rPr>
            </a:br>
            <a:br>
              <a:rPr lang="en-US" sz="8700" b="1" i="1" dirty="0">
                <a:solidFill>
                  <a:prstClr val="black"/>
                </a:solidFill>
              </a:rPr>
            </a:br>
            <a:r>
              <a:rPr lang="en-US" sz="8600" b="1" dirty="0">
                <a:solidFill>
                  <a:prstClr val="black"/>
                </a:solidFill>
              </a:rPr>
              <a:t>COVID-19 has exacerbated barriers and vulnerability due to both health/immunity challenges, compounded by systemic discrimination and barriers we just discussed</a:t>
            </a:r>
            <a:br>
              <a:rPr lang="en-US" sz="8700" b="1" i="1" dirty="0">
                <a:solidFill>
                  <a:prstClr val="black"/>
                </a:solidFill>
              </a:rPr>
            </a:br>
            <a:br>
              <a:rPr lang="en-US" sz="5700" b="1" i="1" dirty="0">
                <a:solidFill>
                  <a:prstClr val="black"/>
                </a:solidFill>
              </a:rPr>
            </a:br>
            <a:endParaRPr lang="en-US" sz="5700" b="1" i="1" dirty="0">
              <a:solidFill>
                <a:prstClr val="black"/>
              </a:solidFill>
            </a:endParaRPr>
          </a:p>
          <a:p>
            <a:pPr lvl="1"/>
            <a:r>
              <a:rPr lang="en-US" sz="5700" dirty="0">
                <a:solidFill>
                  <a:schemeClr val="tx1"/>
                </a:solidFill>
              </a:rPr>
              <a:t>Social isolation</a:t>
            </a:r>
            <a:br>
              <a:rPr lang="en-US" sz="5700" dirty="0">
                <a:solidFill>
                  <a:schemeClr val="tx1"/>
                </a:solidFill>
              </a:rPr>
            </a:br>
            <a:endParaRPr lang="en-US" sz="5700" dirty="0">
              <a:solidFill>
                <a:schemeClr val="tx1"/>
              </a:solidFill>
            </a:endParaRPr>
          </a:p>
          <a:p>
            <a:pPr lvl="1"/>
            <a:r>
              <a:rPr lang="en-US" sz="5700" dirty="0">
                <a:solidFill>
                  <a:schemeClr val="tx1"/>
                </a:solidFill>
              </a:rPr>
              <a:t>Mental and cognitive health decline</a:t>
            </a:r>
            <a:br>
              <a:rPr lang="en-US" sz="5700" dirty="0">
                <a:solidFill>
                  <a:schemeClr val="tx1"/>
                </a:solidFill>
              </a:rPr>
            </a:br>
            <a:endParaRPr lang="en-US" sz="5700" dirty="0">
              <a:solidFill>
                <a:schemeClr val="tx1"/>
              </a:solidFill>
            </a:endParaRPr>
          </a:p>
          <a:p>
            <a:pPr lvl="1"/>
            <a:r>
              <a:rPr lang="en-US" sz="5700" dirty="0">
                <a:solidFill>
                  <a:schemeClr val="tx1"/>
                </a:solidFill>
              </a:rPr>
              <a:t>Food insecurity</a:t>
            </a:r>
            <a:br>
              <a:rPr lang="en-US" sz="5700" dirty="0">
                <a:solidFill>
                  <a:schemeClr val="tx1"/>
                </a:solidFill>
              </a:rPr>
            </a:br>
            <a:endParaRPr lang="en-US" sz="5700" dirty="0">
              <a:solidFill>
                <a:schemeClr val="tx1"/>
              </a:solidFill>
            </a:endParaRPr>
          </a:p>
          <a:p>
            <a:pPr lvl="1"/>
            <a:r>
              <a:rPr lang="en-US" sz="5700" dirty="0">
                <a:solidFill>
                  <a:schemeClr val="tx1"/>
                </a:solidFill>
              </a:rPr>
              <a:t>Generalized fear and anxiety </a:t>
            </a:r>
          </a:p>
          <a:p>
            <a:pPr marL="0" indent="0">
              <a:buClr>
                <a:srgbClr val="4472C4"/>
              </a:buClr>
              <a:buNone/>
            </a:pP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288763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02640" y="314961"/>
            <a:ext cx="10433395" cy="3114040"/>
          </a:xfrm>
          <a:prstGeom prst="rect">
            <a:avLst/>
          </a:prstGeom>
        </p:spPr>
        <p:txBody>
          <a:bodyPr>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9300" b="1" i="1" dirty="0">
              <a:solidFill>
                <a:prstClr val="black"/>
              </a:solidFill>
            </a:endParaRPr>
          </a:p>
          <a:p>
            <a:pPr marL="0" indent="0" algn="ctr">
              <a:buClr>
                <a:srgbClr val="4472C4"/>
              </a:buClr>
              <a:buNone/>
            </a:pPr>
            <a:r>
              <a:rPr lang="en-US" sz="9300" b="1" i="1" dirty="0">
                <a:solidFill>
                  <a:prstClr val="black"/>
                </a:solidFill>
              </a:rPr>
              <a:t>Pride Means Knowing Our History</a:t>
            </a:r>
            <a:br>
              <a:rPr lang="en-US" sz="9300" b="1" i="1" dirty="0">
                <a:solidFill>
                  <a:prstClr val="black"/>
                </a:solidFill>
              </a:rPr>
            </a:br>
            <a:br>
              <a:rPr lang="en-US" sz="13500" b="1" i="1" dirty="0">
                <a:solidFill>
                  <a:prstClr val="black"/>
                </a:solidFill>
              </a:rPr>
            </a:br>
            <a:r>
              <a:rPr lang="en-US" sz="8600" dirty="0">
                <a:solidFill>
                  <a:prstClr val="black"/>
                </a:solidFill>
              </a:rPr>
              <a:t>Stonewall was a riot led by predominantly trans people, LGBTQ people of color, and folks struggling with housing, poverty, and police violence. </a:t>
            </a:r>
            <a:br>
              <a:rPr lang="en-US" sz="8700" b="1" i="1" dirty="0">
                <a:solidFill>
                  <a:prstClr val="black"/>
                </a:solidFill>
              </a:rPr>
            </a:b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4" name="Picture 3">
            <a:extLst>
              <a:ext uri="{FF2B5EF4-FFF2-40B4-BE49-F238E27FC236}">
                <a16:creationId xmlns:a16="http://schemas.microsoft.com/office/drawing/2014/main" id="{79D552C0-3A27-4AA3-BBD9-337B8B17E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841" y="2682029"/>
            <a:ext cx="2680906" cy="2987455"/>
          </a:xfrm>
          <a:prstGeom prst="rect">
            <a:avLst/>
          </a:prstGeom>
        </p:spPr>
      </p:pic>
      <p:pic>
        <p:nvPicPr>
          <p:cNvPr id="7" name="Picture 6">
            <a:extLst>
              <a:ext uri="{FF2B5EF4-FFF2-40B4-BE49-F238E27FC236}">
                <a16:creationId xmlns:a16="http://schemas.microsoft.com/office/drawing/2014/main" id="{752A6B9E-B219-4B4B-9BDC-032899DE7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53" y="2682032"/>
            <a:ext cx="2990376" cy="2987455"/>
          </a:xfrm>
          <a:prstGeom prst="rect">
            <a:avLst/>
          </a:prstGeom>
        </p:spPr>
      </p:pic>
      <p:pic>
        <p:nvPicPr>
          <p:cNvPr id="1028" name="Picture 4" descr="Stonewall Riot Apology: Police Actions Were 'Wrong,' Commissioner ...">
            <a:extLst>
              <a:ext uri="{FF2B5EF4-FFF2-40B4-BE49-F238E27FC236}">
                <a16:creationId xmlns:a16="http://schemas.microsoft.com/office/drawing/2014/main" id="{456099FF-37CA-4F4D-8E58-F57B591A7F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059" y="2996097"/>
            <a:ext cx="3605882" cy="235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1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02640" y="637135"/>
            <a:ext cx="10433395" cy="5104018"/>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r>
              <a:rPr lang="en-US" sz="8000" b="1" i="1" dirty="0">
                <a:solidFill>
                  <a:prstClr val="black"/>
                </a:solidFill>
              </a:rPr>
              <a:t>What is SAGE doing to support elders in housing? </a:t>
            </a:r>
            <a:br>
              <a:rPr lang="en-US" sz="8700" b="1" i="1" dirty="0">
                <a:solidFill>
                  <a:prstClr val="black"/>
                </a:solidFill>
              </a:rPr>
            </a:br>
            <a:br>
              <a:rPr lang="en-US" sz="5700" dirty="0">
                <a:solidFill>
                  <a:schemeClr val="tx1"/>
                </a:solidFill>
              </a:rPr>
            </a:br>
            <a:endParaRPr lang="en-US" sz="5700" dirty="0">
              <a:solidFill>
                <a:schemeClr val="tx1"/>
              </a:solidFill>
            </a:endParaRPr>
          </a:p>
          <a:p>
            <a:pPr lvl="1"/>
            <a:r>
              <a:rPr lang="en-US" sz="5700" dirty="0">
                <a:solidFill>
                  <a:schemeClr val="tx1"/>
                </a:solidFill>
              </a:rPr>
              <a:t>Stonewall House engagement and support</a:t>
            </a:r>
          </a:p>
          <a:p>
            <a:pPr marL="201168" lvl="1" indent="0">
              <a:buNone/>
            </a:pPr>
            <a:endParaRPr lang="en-US" sz="5700" dirty="0">
              <a:solidFill>
                <a:schemeClr val="tx1"/>
              </a:solidFill>
            </a:endParaRPr>
          </a:p>
          <a:p>
            <a:pPr lvl="1"/>
            <a:r>
              <a:rPr lang="en-US" sz="5700" dirty="0" err="1">
                <a:solidFill>
                  <a:schemeClr val="tx1"/>
                </a:solidFill>
              </a:rPr>
              <a:t>SAGEConnect</a:t>
            </a:r>
            <a:r>
              <a:rPr lang="en-US" sz="5700" dirty="0">
                <a:solidFill>
                  <a:schemeClr val="tx1"/>
                </a:solidFill>
              </a:rPr>
              <a:t> and COVID callers</a:t>
            </a:r>
            <a:br>
              <a:rPr lang="en-US" sz="5700" dirty="0">
                <a:solidFill>
                  <a:schemeClr val="tx1"/>
                </a:solidFill>
              </a:rPr>
            </a:br>
            <a:endParaRPr lang="en-US" sz="5700" dirty="0">
              <a:solidFill>
                <a:schemeClr val="tx1"/>
              </a:solidFill>
            </a:endParaRPr>
          </a:p>
          <a:p>
            <a:pPr lvl="1"/>
            <a:r>
              <a:rPr lang="en-US" sz="5700" dirty="0">
                <a:solidFill>
                  <a:schemeClr val="tx1"/>
                </a:solidFill>
              </a:rPr>
              <a:t>Food delivery</a:t>
            </a: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6719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02640" y="637135"/>
            <a:ext cx="10433395" cy="5104018"/>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r>
              <a:rPr lang="en-US" sz="16400" b="1" i="1" dirty="0">
                <a:solidFill>
                  <a:prstClr val="black"/>
                </a:solidFill>
              </a:rPr>
              <a:t>Criminalization in the Current Climate</a:t>
            </a:r>
            <a:br>
              <a:rPr lang="en-US" sz="8700" b="1" i="1" dirty="0">
                <a:solidFill>
                  <a:prstClr val="black"/>
                </a:solidFill>
              </a:rPr>
            </a:br>
            <a:br>
              <a:rPr lang="en-US" sz="5700" dirty="0">
                <a:solidFill>
                  <a:schemeClr val="tx1"/>
                </a:solidFill>
              </a:rPr>
            </a:br>
            <a:endParaRPr lang="en-US" sz="8000" dirty="0">
              <a:solidFill>
                <a:schemeClr val="tx1"/>
              </a:solidFill>
            </a:endParaRPr>
          </a:p>
          <a:p>
            <a:pPr lvl="1"/>
            <a:r>
              <a:rPr lang="en-US" sz="9600" dirty="0">
                <a:solidFill>
                  <a:schemeClr val="tx1"/>
                </a:solidFill>
              </a:rPr>
              <a:t>Cannot talk about community health without connecting the Movement for Black Lives and COVID to the criminalization that occurs in health systems</a:t>
            </a:r>
          </a:p>
          <a:p>
            <a:pPr lvl="1"/>
            <a:endParaRPr lang="en-US" sz="9600" dirty="0">
              <a:solidFill>
                <a:schemeClr val="tx1"/>
              </a:solidFill>
            </a:endParaRPr>
          </a:p>
          <a:p>
            <a:pPr lvl="1"/>
            <a:r>
              <a:rPr lang="en-US" sz="9600" dirty="0">
                <a:solidFill>
                  <a:schemeClr val="tx1"/>
                </a:solidFill>
              </a:rPr>
              <a:t>Collective memory and trigger of HIV epidemic, loss, survival guilt, and community grief</a:t>
            </a:r>
            <a:br>
              <a:rPr lang="en-US" sz="9600" dirty="0">
                <a:solidFill>
                  <a:schemeClr val="tx1"/>
                </a:solidFill>
              </a:rPr>
            </a:br>
            <a:endParaRPr lang="en-US" sz="9600" dirty="0">
              <a:solidFill>
                <a:schemeClr val="tx1"/>
              </a:solidFill>
            </a:endParaRPr>
          </a:p>
          <a:p>
            <a:pPr lvl="1"/>
            <a:r>
              <a:rPr lang="en-US" sz="9600" dirty="0">
                <a:solidFill>
                  <a:schemeClr val="tx1"/>
                </a:solidFill>
              </a:rPr>
              <a:t>Who is criminalized? </a:t>
            </a:r>
          </a:p>
          <a:p>
            <a:pPr lvl="1"/>
            <a:endParaRPr lang="en-US" sz="9600" dirty="0">
              <a:solidFill>
                <a:schemeClr val="tx1"/>
              </a:solidFill>
            </a:endParaRPr>
          </a:p>
          <a:p>
            <a:pPr lvl="1"/>
            <a:r>
              <a:rPr lang="en-US" sz="9600" dirty="0">
                <a:solidFill>
                  <a:schemeClr val="tx1"/>
                </a:solidFill>
              </a:rPr>
              <a:t>Whose safety is taken into account, and whose is erased? How is “safety” loaded? </a:t>
            </a:r>
            <a:br>
              <a:rPr lang="en-US" sz="9600" dirty="0">
                <a:solidFill>
                  <a:schemeClr val="tx1"/>
                </a:solidFill>
              </a:rPr>
            </a:br>
            <a:endParaRPr lang="en-US" sz="9600" dirty="0">
              <a:solidFill>
                <a:schemeClr val="tx1"/>
              </a:solidFill>
            </a:endParaRPr>
          </a:p>
          <a:p>
            <a:pPr lvl="1"/>
            <a:r>
              <a:rPr lang="en-US" sz="9600" dirty="0">
                <a:solidFill>
                  <a:schemeClr val="tx1"/>
                </a:solidFill>
              </a:rPr>
              <a:t>Disproportionate use of excessive force</a:t>
            </a:r>
            <a:br>
              <a:rPr lang="en-US" sz="9600" dirty="0">
                <a:solidFill>
                  <a:schemeClr val="tx1"/>
                </a:solidFill>
              </a:rPr>
            </a:br>
            <a:endParaRPr lang="en-US" sz="9600" dirty="0">
              <a:solidFill>
                <a:schemeClr val="tx1"/>
              </a:solidFill>
            </a:endParaRPr>
          </a:p>
          <a:p>
            <a:pPr lvl="1"/>
            <a:r>
              <a:rPr lang="en-US" sz="9600" dirty="0">
                <a:solidFill>
                  <a:schemeClr val="tx1"/>
                </a:solidFill>
              </a:rPr>
              <a:t>Militarized response to a public health crisis, targeting people of color </a:t>
            </a:r>
            <a:br>
              <a:rPr lang="en-US" sz="5700" dirty="0">
                <a:solidFill>
                  <a:schemeClr val="tx1"/>
                </a:solidFill>
              </a:rPr>
            </a:br>
            <a:endParaRPr lang="en-US" sz="5700" dirty="0">
              <a:solidFill>
                <a:schemeClr val="tx1"/>
              </a:solidFill>
            </a:endParaRPr>
          </a:p>
          <a:p>
            <a:pPr marL="0" indent="0">
              <a:buClr>
                <a:srgbClr val="4472C4"/>
              </a:buClr>
              <a:buNone/>
            </a:pP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5760" y="4684870"/>
            <a:ext cx="1536928" cy="1535996"/>
          </a:xfrm>
          <a:prstGeom prst="rect">
            <a:avLst/>
          </a:prstGeom>
        </p:spPr>
      </p:pic>
    </p:spTree>
    <p:extLst>
      <p:ext uri="{BB962C8B-B14F-4D97-AF65-F5344CB8AC3E}">
        <p14:creationId xmlns:p14="http://schemas.microsoft.com/office/powerpoint/2010/main" val="39431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02640" y="637135"/>
            <a:ext cx="10433395" cy="5104018"/>
          </a:xfrm>
          <a:prstGeom prst="rect">
            <a:avLst/>
          </a:prstGeom>
        </p:spPr>
        <p:txBody>
          <a:bodyPr>
            <a:normAutofit fontScale="4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r>
              <a:rPr lang="en-US" sz="10300" b="1" i="1" dirty="0">
                <a:solidFill>
                  <a:prstClr val="black"/>
                </a:solidFill>
              </a:rPr>
              <a:t>Role of Advocates</a:t>
            </a:r>
            <a:br>
              <a:rPr lang="en-US" sz="8700" b="1" i="1" dirty="0">
                <a:solidFill>
                  <a:prstClr val="black"/>
                </a:solidFill>
              </a:rPr>
            </a:br>
            <a:br>
              <a:rPr lang="en-US" sz="5700" dirty="0">
                <a:solidFill>
                  <a:schemeClr val="tx1"/>
                </a:solidFill>
              </a:rPr>
            </a:br>
            <a:endParaRPr lang="en-US" sz="6000" dirty="0">
              <a:solidFill>
                <a:schemeClr val="tx1"/>
              </a:solidFill>
            </a:endParaRPr>
          </a:p>
          <a:p>
            <a:pPr lvl="1"/>
            <a:r>
              <a:rPr lang="en-US" sz="6000" dirty="0">
                <a:solidFill>
                  <a:schemeClr val="tx1"/>
                </a:solidFill>
              </a:rPr>
              <a:t>Protect and fight for policy protections that help ensure safety at the Federal and local levels</a:t>
            </a:r>
            <a:br>
              <a:rPr lang="en-US" sz="6000" dirty="0">
                <a:solidFill>
                  <a:schemeClr val="tx1"/>
                </a:solidFill>
              </a:rPr>
            </a:br>
            <a:endParaRPr lang="en-US" sz="6000" dirty="0">
              <a:solidFill>
                <a:schemeClr val="tx1"/>
              </a:solidFill>
            </a:endParaRPr>
          </a:p>
          <a:p>
            <a:pPr lvl="1"/>
            <a:r>
              <a:rPr lang="en-US" sz="6000" dirty="0">
                <a:solidFill>
                  <a:prstClr val="black"/>
                </a:solidFill>
              </a:rPr>
              <a:t>Amend Fair Housing Act to include LGBTQ protections</a:t>
            </a:r>
            <a:br>
              <a:rPr lang="en-US" sz="6000" dirty="0">
                <a:solidFill>
                  <a:prstClr val="black"/>
                </a:solidFill>
              </a:rPr>
            </a:br>
            <a:endParaRPr lang="en-US" sz="6000" dirty="0">
              <a:solidFill>
                <a:prstClr val="black"/>
              </a:solidFill>
            </a:endParaRPr>
          </a:p>
          <a:p>
            <a:pPr lvl="1"/>
            <a:r>
              <a:rPr lang="en-US" sz="6000" dirty="0">
                <a:solidFill>
                  <a:prstClr val="black"/>
                </a:solidFill>
              </a:rPr>
              <a:t>Pass the Equality Act, with consideration for housing protections</a:t>
            </a:r>
            <a:br>
              <a:rPr lang="en-US" sz="6000" dirty="0">
                <a:solidFill>
                  <a:prstClr val="black"/>
                </a:solidFill>
              </a:rPr>
            </a:br>
            <a:endParaRPr lang="en-US" sz="6000" dirty="0">
              <a:solidFill>
                <a:prstClr val="black"/>
              </a:solidFill>
            </a:endParaRPr>
          </a:p>
          <a:p>
            <a:pPr lvl="1"/>
            <a:r>
              <a:rPr lang="en-US" sz="6000" dirty="0">
                <a:solidFill>
                  <a:prstClr val="black"/>
                </a:solidFill>
              </a:rPr>
              <a:t>Trans and gender non-conforming specific protection are needed in this climate, with a note on deepest vulnerability and housing specific to the needs of transgender communities </a:t>
            </a: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320" y="4593485"/>
            <a:ext cx="1628368" cy="1627381"/>
          </a:xfrm>
          <a:prstGeom prst="rect">
            <a:avLst/>
          </a:prstGeom>
        </p:spPr>
      </p:pic>
    </p:spTree>
    <p:extLst>
      <p:ext uri="{BB962C8B-B14F-4D97-AF65-F5344CB8AC3E}">
        <p14:creationId xmlns:p14="http://schemas.microsoft.com/office/powerpoint/2010/main" val="2249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26926"/>
            <a:ext cx="4689566" cy="369332"/>
          </a:xfrm>
          <a:prstGeom prst="rect">
            <a:avLst/>
          </a:prstGeom>
          <a:noFill/>
        </p:spPr>
        <p:txBody>
          <a:bodyPr wrap="square" rtlCol="0">
            <a:spAutoFit/>
          </a:bodyPr>
          <a:lstStyle/>
          <a:p>
            <a:r>
              <a:rPr lang="en-US" dirty="0">
                <a:solidFill>
                  <a:prstClr val="white"/>
                </a:solidFill>
              </a:rPr>
              <a:t>Copyright ©2019, SAGE, All Rights Reserved</a:t>
            </a:r>
          </a:p>
        </p:txBody>
      </p:sp>
      <p:sp>
        <p:nvSpPr>
          <p:cNvPr id="3" name="Content Placeholder 7"/>
          <p:cNvSpPr txBox="1">
            <a:spLocks/>
          </p:cNvSpPr>
          <p:nvPr/>
        </p:nvSpPr>
        <p:spPr>
          <a:xfrm>
            <a:off x="845126" y="637135"/>
            <a:ext cx="10390909" cy="510401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Font typeface="Calibri" panose="020F0502020204030204" pitchFamily="34" charset="0"/>
              <a:buNone/>
            </a:pPr>
            <a:r>
              <a:rPr lang="en-US" sz="6400" b="1" i="1" dirty="0">
                <a:solidFill>
                  <a:prstClr val="black"/>
                </a:solidFill>
              </a:rPr>
              <a:t>Guiding Thought</a:t>
            </a:r>
            <a:br>
              <a:rPr lang="en-US" sz="6400" b="1" i="1" dirty="0">
                <a:solidFill>
                  <a:prstClr val="black"/>
                </a:solidFill>
              </a:rPr>
            </a:br>
            <a:r>
              <a:rPr lang="en-US" sz="6400" b="1" i="1" dirty="0">
                <a:solidFill>
                  <a:prstClr val="black"/>
                </a:solidFill>
              </a:rPr>
              <a:t> </a:t>
            </a:r>
            <a:br>
              <a:rPr lang="en-US" sz="2800" b="1" i="1" dirty="0">
                <a:solidFill>
                  <a:prstClr val="black"/>
                </a:solidFill>
              </a:rPr>
            </a:br>
            <a:r>
              <a:rPr lang="en-US" sz="4800" b="1" dirty="0">
                <a:solidFill>
                  <a:prstClr val="black"/>
                </a:solidFill>
              </a:rPr>
              <a:t>What is one word </a:t>
            </a:r>
            <a:br>
              <a:rPr lang="en-US" sz="4800" b="1" dirty="0">
                <a:solidFill>
                  <a:prstClr val="black"/>
                </a:solidFill>
              </a:rPr>
            </a:br>
            <a:r>
              <a:rPr lang="en-US" sz="4800" b="1" dirty="0">
                <a:solidFill>
                  <a:prstClr val="black"/>
                </a:solidFill>
              </a:rPr>
              <a:t>symbolizing “home”?</a:t>
            </a: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139347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a:solidFill>
            <a:schemeClr val="bg1"/>
          </a:solidFill>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rgbClr val="1E5DA2"/>
                </a:solidFill>
              </a:rPr>
              <a:t>   </a:t>
            </a:r>
          </a:p>
        </p:txBody>
      </p:sp>
      <p:sp>
        <p:nvSpPr>
          <p:cNvPr id="6" name="TextBox 5"/>
          <p:cNvSpPr txBox="1"/>
          <p:nvPr/>
        </p:nvSpPr>
        <p:spPr>
          <a:xfrm>
            <a:off x="1097280" y="1917703"/>
            <a:ext cx="7188764" cy="4401205"/>
          </a:xfrm>
          <a:prstGeom prst="rect">
            <a:avLst/>
          </a:prstGeom>
          <a:noFill/>
        </p:spPr>
        <p:txBody>
          <a:bodyPr wrap="square" rtlCol="0">
            <a:spAutoFit/>
          </a:bodyPr>
          <a:lstStyle/>
          <a:p>
            <a:br>
              <a:rPr lang="en-US" sz="2800" dirty="0"/>
            </a:br>
            <a:r>
              <a:rPr lang="en-US" sz="3600" dirty="0"/>
              <a:t>Sydney Kopp-Richardson</a:t>
            </a:r>
            <a:br>
              <a:rPr lang="en-US" sz="3600" dirty="0"/>
            </a:br>
            <a:r>
              <a:rPr lang="en-US" sz="3600" dirty="0"/>
              <a:t>Director, National LGBT Elder Housing Initiative</a:t>
            </a:r>
            <a:br>
              <a:rPr lang="en-US" sz="3600" dirty="0"/>
            </a:br>
            <a:br>
              <a:rPr lang="en-US" sz="3600" dirty="0"/>
            </a:br>
            <a:r>
              <a:rPr lang="en-US" sz="3600" dirty="0"/>
              <a:t>skopprichardson@sageusa.org </a:t>
            </a:r>
            <a:br>
              <a:rPr lang="en-US" sz="3600" dirty="0"/>
            </a:br>
            <a:br>
              <a:rPr lang="en-US" sz="3600" dirty="0"/>
            </a:br>
            <a:r>
              <a:rPr lang="en-US" sz="3600" dirty="0"/>
              <a:t>929.484.4176</a:t>
            </a:r>
            <a:endParaRPr lang="en-US" sz="3600" dirty="0">
              <a:latin typeface="Myriad Pro"/>
              <a:cs typeface="Myriad Pro"/>
            </a:endParaRPr>
          </a:p>
        </p:txBody>
      </p:sp>
      <p:sp>
        <p:nvSpPr>
          <p:cNvPr id="7" name="Title 1"/>
          <p:cNvSpPr txBox="1">
            <a:spLocks/>
          </p:cNvSpPr>
          <p:nvPr/>
        </p:nvSpPr>
        <p:spPr>
          <a:xfrm>
            <a:off x="1097280" y="286603"/>
            <a:ext cx="10058400" cy="123905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Thank you for your time and energy!</a:t>
            </a:r>
            <a:br>
              <a:rPr lang="en-US" b="1" dirty="0">
                <a:solidFill>
                  <a:schemeClr val="tx1"/>
                </a:solidFill>
              </a:rPr>
            </a:br>
            <a:br>
              <a:rPr lang="en-US" b="1" dirty="0">
                <a:solidFill>
                  <a:schemeClr val="tx1"/>
                </a:solidFill>
              </a:rPr>
            </a:br>
            <a:r>
              <a:rPr lang="en-US" sz="3600" b="1" i="1" dirty="0">
                <a:solidFill>
                  <a:schemeClr val="tx1"/>
                </a:solidFill>
              </a:rPr>
              <a:t>Questions &amp; Follow Up?</a:t>
            </a:r>
          </a:p>
        </p:txBody>
      </p:sp>
      <p:pic>
        <p:nvPicPr>
          <p:cNvPr id="9" name="Picture 8">
            <a:extLst>
              <a:ext uri="{FF2B5EF4-FFF2-40B4-BE49-F238E27FC236}">
                <a16:creationId xmlns:a16="http://schemas.microsoft.com/office/drawing/2014/main" id="{8C2D4C9C-23F7-415F-A17C-EBFCE2130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381" y="1845743"/>
            <a:ext cx="2022566" cy="2022566"/>
          </a:xfrm>
          <a:prstGeom prst="rect">
            <a:avLst/>
          </a:prstGeom>
        </p:spPr>
      </p:pic>
      <p:pic>
        <p:nvPicPr>
          <p:cNvPr id="8" name="Picture 7">
            <a:extLst>
              <a:ext uri="{FF2B5EF4-FFF2-40B4-BE49-F238E27FC236}">
                <a16:creationId xmlns:a16="http://schemas.microsoft.com/office/drawing/2014/main" id="{43984ED0-A820-48CD-B770-8F1B19FC4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4114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26926"/>
            <a:ext cx="4689566" cy="369332"/>
          </a:xfrm>
          <a:prstGeom prst="rect">
            <a:avLst/>
          </a:prstGeom>
          <a:noFill/>
        </p:spPr>
        <p:txBody>
          <a:bodyPr wrap="square" rtlCol="0">
            <a:spAutoFit/>
          </a:bodyPr>
          <a:lstStyle/>
          <a:p>
            <a:r>
              <a:rPr lang="en-US" dirty="0">
                <a:solidFill>
                  <a:schemeClr val="bg1"/>
                </a:solidFill>
              </a:rPr>
              <a:t>Copyright ©2019, SAGE, All Rights Reserved</a:t>
            </a:r>
          </a:p>
        </p:txBody>
      </p:sp>
      <p:sp>
        <p:nvSpPr>
          <p:cNvPr id="5" name="Title 1"/>
          <p:cNvSpPr txBox="1">
            <a:spLocks/>
          </p:cNvSpPr>
          <p:nvPr/>
        </p:nvSpPr>
        <p:spPr>
          <a:xfrm>
            <a:off x="8290788" y="-2646290"/>
            <a:ext cx="3267212" cy="55603"/>
          </a:xfrm>
          <a:prstGeom prst="rect">
            <a:avLst/>
          </a:prstGeom>
          <a:solidFill>
            <a:schemeClr val="bg1"/>
          </a:solidFill>
        </p:spPr>
        <p:txBody>
          <a:bodyPr>
            <a:normAutofit fontScale="2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dirty="0">
                <a:solidFill>
                  <a:srgbClr val="1E5DA2"/>
                </a:solidFill>
              </a:rPr>
              <a:t>   </a:t>
            </a:r>
          </a:p>
        </p:txBody>
      </p:sp>
      <p:sp>
        <p:nvSpPr>
          <p:cNvPr id="6" name="TextBox 5"/>
          <p:cNvSpPr txBox="1"/>
          <p:nvPr/>
        </p:nvSpPr>
        <p:spPr>
          <a:xfrm>
            <a:off x="1918547" y="1293194"/>
            <a:ext cx="8494192" cy="6124754"/>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cs typeface="Myriad Pro"/>
              </a:rPr>
              <a:t>Director of National LGBT Elder Housing</a:t>
            </a:r>
            <a:br>
              <a:rPr lang="en-US" sz="2800" dirty="0">
                <a:cs typeface="Myriad Pro"/>
              </a:rPr>
            </a:br>
            <a:endParaRPr lang="en-US" sz="2800" dirty="0">
              <a:cs typeface="Myriad Pro"/>
            </a:endParaRPr>
          </a:p>
          <a:p>
            <a:pPr marL="457200" indent="-457200">
              <a:buFont typeface="Arial" panose="020B0604020202020204" pitchFamily="34" charset="0"/>
              <a:buChar char="•"/>
            </a:pPr>
            <a:r>
              <a:rPr lang="en-US" sz="2800" dirty="0">
                <a:cs typeface="Myriad Pro"/>
              </a:rPr>
              <a:t>Pronouns: she/her</a:t>
            </a:r>
          </a:p>
          <a:p>
            <a:endParaRPr lang="en-US" sz="2800" dirty="0">
              <a:cs typeface="Myriad Pro"/>
            </a:endParaRPr>
          </a:p>
          <a:p>
            <a:pPr marL="457200" indent="-457200">
              <a:buFont typeface="Arial" panose="020B0604020202020204" pitchFamily="34" charset="0"/>
              <a:buChar char="•"/>
            </a:pPr>
            <a:r>
              <a:rPr lang="en-US" sz="2800" dirty="0">
                <a:cs typeface="Myriad Pro"/>
              </a:rPr>
              <a:t>Midwestern, queer, white, cisgender woman</a:t>
            </a:r>
            <a:br>
              <a:rPr lang="en-US" sz="2800" dirty="0">
                <a:cs typeface="Myriad Pro"/>
              </a:rPr>
            </a:br>
            <a:endParaRPr lang="en-US" sz="2800" dirty="0">
              <a:cs typeface="Myriad Pro"/>
            </a:endParaRPr>
          </a:p>
          <a:p>
            <a:pPr marL="457200" indent="-457200">
              <a:buFont typeface="Arial" panose="020B0604020202020204" pitchFamily="34" charset="0"/>
              <a:buChar char="•"/>
            </a:pPr>
            <a:r>
              <a:rPr lang="en-US" sz="2800" dirty="0">
                <a:cs typeface="Myriad Pro"/>
              </a:rPr>
              <a:t>Committed to leverage my own privileges and experiences to elevate the voices of our communities</a:t>
            </a:r>
            <a:br>
              <a:rPr lang="en-US" sz="2800" dirty="0">
                <a:cs typeface="Myriad Pro"/>
              </a:rPr>
            </a:br>
            <a:r>
              <a:rPr lang="en-US" sz="2800" dirty="0">
                <a:cs typeface="Myriad Pro"/>
              </a:rPr>
              <a:t> </a:t>
            </a:r>
          </a:p>
          <a:p>
            <a:pPr marL="457200" indent="-457200">
              <a:buFont typeface="Arial" panose="020B0604020202020204" pitchFamily="34" charset="0"/>
              <a:buChar char="•"/>
            </a:pPr>
            <a:r>
              <a:rPr lang="en-US" sz="2800" dirty="0">
                <a:cs typeface="Myriad Pro"/>
              </a:rPr>
              <a:t>Work in reverence to our community, ancestors, and to those who create beauty in the margins</a:t>
            </a:r>
          </a:p>
          <a:p>
            <a:endParaRPr lang="en-US" sz="2800" dirty="0">
              <a:latin typeface="Myriad Pro"/>
              <a:cs typeface="Myriad Pro"/>
            </a:endParaRPr>
          </a:p>
          <a:p>
            <a:endParaRPr lang="en-US" sz="2800" dirty="0">
              <a:latin typeface="Myriad Pro"/>
              <a:cs typeface="Myriad Pro"/>
            </a:endParaRPr>
          </a:p>
        </p:txBody>
      </p:sp>
      <p:sp>
        <p:nvSpPr>
          <p:cNvPr id="7" name="Title 1"/>
          <p:cNvSpPr txBox="1">
            <a:spLocks/>
          </p:cNvSpPr>
          <p:nvPr/>
        </p:nvSpPr>
        <p:spPr>
          <a:xfrm>
            <a:off x="1066800" y="8797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n-US" b="1" dirty="0">
                <a:solidFill>
                  <a:schemeClr val="tx1"/>
                </a:solidFill>
              </a:rPr>
            </a:br>
            <a:r>
              <a:rPr lang="en-US" b="1" dirty="0">
                <a:solidFill>
                  <a:schemeClr val="tx1"/>
                </a:solidFill>
              </a:rPr>
              <a:t>A Bit About Me…</a:t>
            </a:r>
          </a:p>
        </p:txBody>
      </p:sp>
      <p:pic>
        <p:nvPicPr>
          <p:cNvPr id="3076" name="Picture 4" descr="No photo description available.">
            <a:extLst>
              <a:ext uri="{FF2B5EF4-FFF2-40B4-BE49-F238E27FC236}">
                <a16:creationId xmlns:a16="http://schemas.microsoft.com/office/drawing/2014/main" id="{DA208C27-1EF0-45C1-993D-D9B0CD6D3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59" y="197823"/>
            <a:ext cx="2066598" cy="13777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B3A90CFB-8507-4AD7-894A-E2F465C53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8733" y="1930175"/>
            <a:ext cx="2366284" cy="160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14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26926"/>
            <a:ext cx="4689566" cy="369332"/>
          </a:xfrm>
          <a:prstGeom prst="rect">
            <a:avLst/>
          </a:prstGeom>
          <a:noFill/>
        </p:spPr>
        <p:txBody>
          <a:bodyPr wrap="square" rtlCol="0">
            <a:spAutoFit/>
          </a:bodyPr>
          <a:lstStyle/>
          <a:p>
            <a:r>
              <a:rPr lang="en-US" dirty="0">
                <a:solidFill>
                  <a:prstClr val="white"/>
                </a:solidFill>
              </a:rPr>
              <a:t>Copyright ©2019, SAGE, All Rights Reserved</a:t>
            </a:r>
          </a:p>
        </p:txBody>
      </p:sp>
      <p:sp>
        <p:nvSpPr>
          <p:cNvPr id="5" name="Title 1"/>
          <p:cNvSpPr txBox="1">
            <a:spLocks/>
          </p:cNvSpPr>
          <p:nvPr/>
        </p:nvSpPr>
        <p:spPr>
          <a:xfrm>
            <a:off x="609600" y="274638"/>
            <a:ext cx="10972800" cy="11430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National LGBT Elder Housing Initiative </a:t>
            </a:r>
          </a:p>
        </p:txBody>
      </p:sp>
      <p:sp>
        <p:nvSpPr>
          <p:cNvPr id="6" name="Content Placeholder 2"/>
          <p:cNvSpPr txBox="1">
            <a:spLocks/>
          </p:cNvSpPr>
          <p:nvPr/>
        </p:nvSpPr>
        <p:spPr>
          <a:xfrm>
            <a:off x="609600" y="1600201"/>
            <a:ext cx="10972800" cy="45259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Calibri" panose="020F0502020204030204" pitchFamily="34" charset="0"/>
              <a:buAutoNum type="arabicParenR"/>
            </a:pPr>
            <a:endParaRPr lang="en-US" dirty="0"/>
          </a:p>
        </p:txBody>
      </p:sp>
      <p:pic>
        <p:nvPicPr>
          <p:cNvPr id="3" name="Picture 2"/>
          <p:cNvPicPr>
            <a:picLocks noChangeAspect="1"/>
          </p:cNvPicPr>
          <p:nvPr/>
        </p:nvPicPr>
        <p:blipFill>
          <a:blip r:embed="rId3"/>
          <a:stretch>
            <a:fillRect/>
          </a:stretch>
        </p:blipFill>
        <p:spPr>
          <a:xfrm>
            <a:off x="2311687" y="1049377"/>
            <a:ext cx="7568626" cy="1880053"/>
          </a:xfrm>
          <a:prstGeom prst="rect">
            <a:avLst/>
          </a:prstGeom>
        </p:spPr>
      </p:pic>
      <p:sp>
        <p:nvSpPr>
          <p:cNvPr id="7" name="Rectangle 6"/>
          <p:cNvSpPr/>
          <p:nvPr/>
        </p:nvSpPr>
        <p:spPr>
          <a:xfrm>
            <a:off x="3048000" y="3188969"/>
            <a:ext cx="6096000" cy="3477875"/>
          </a:xfrm>
          <a:prstGeom prst="rect">
            <a:avLst/>
          </a:prstGeom>
        </p:spPr>
        <p:txBody>
          <a:bodyPr>
            <a:spAutoFit/>
          </a:bodyPr>
          <a:lstStyle/>
          <a:p>
            <a:pPr marL="342900" lvl="0" indent="-342900" eaLnBrk="0" fontAlgn="base" hangingPunct="0">
              <a:spcBef>
                <a:spcPct val="0"/>
              </a:spcBef>
              <a:spcAft>
                <a:spcPct val="0"/>
              </a:spcAft>
              <a:buFont typeface="Arial" panose="020B0604020202020204" pitchFamily="34" charset="0"/>
              <a:buChar char="•"/>
              <a:defRPr/>
            </a:pPr>
            <a:r>
              <a:rPr lang="en-US" sz="4400" dirty="0">
                <a:solidFill>
                  <a:srgbClr val="0070C0"/>
                </a:solidFill>
                <a:latin typeface="Calibri" panose="020F0502020204030204" pitchFamily="34" charset="0"/>
                <a:cs typeface="Arial" panose="020B0604020202020204" pitchFamily="34" charset="0"/>
              </a:rPr>
              <a:t>Building Housing</a:t>
            </a:r>
          </a:p>
          <a:p>
            <a:pPr marL="342900" lvl="0" indent="-342900" eaLnBrk="0" fontAlgn="base" hangingPunct="0">
              <a:spcBef>
                <a:spcPct val="0"/>
              </a:spcBef>
              <a:spcAft>
                <a:spcPct val="0"/>
              </a:spcAft>
              <a:buFont typeface="Arial" panose="020B0604020202020204" pitchFamily="34" charset="0"/>
              <a:buChar char="•"/>
              <a:defRPr/>
            </a:pPr>
            <a:r>
              <a:rPr lang="en-US" sz="4400" dirty="0">
                <a:solidFill>
                  <a:srgbClr val="0070C0"/>
                </a:solidFill>
                <a:latin typeface="Calibri" panose="020F0502020204030204" pitchFamily="34" charset="0"/>
                <a:cs typeface="Arial" panose="020B0604020202020204" pitchFamily="34" charset="0"/>
              </a:rPr>
              <a:t>Training Providers</a:t>
            </a:r>
          </a:p>
          <a:p>
            <a:pPr marL="342900" lvl="0" indent="-342900" eaLnBrk="0" fontAlgn="base" hangingPunct="0">
              <a:spcBef>
                <a:spcPct val="0"/>
              </a:spcBef>
              <a:spcAft>
                <a:spcPct val="0"/>
              </a:spcAft>
              <a:buFont typeface="Arial" panose="020B0604020202020204" pitchFamily="34" charset="0"/>
              <a:buChar char="•"/>
              <a:defRPr/>
            </a:pPr>
            <a:r>
              <a:rPr lang="en-US" sz="4400" dirty="0">
                <a:solidFill>
                  <a:srgbClr val="0070C0"/>
                </a:solidFill>
                <a:latin typeface="Calibri" panose="020F0502020204030204" pitchFamily="34" charset="0"/>
                <a:cs typeface="Arial" panose="020B0604020202020204" pitchFamily="34" charset="0"/>
              </a:rPr>
              <a:t>Changing Policy</a:t>
            </a:r>
          </a:p>
          <a:p>
            <a:pPr marL="342900" lvl="0" indent="-342900" eaLnBrk="0" fontAlgn="base" hangingPunct="0">
              <a:spcBef>
                <a:spcPct val="0"/>
              </a:spcBef>
              <a:spcAft>
                <a:spcPct val="0"/>
              </a:spcAft>
              <a:buFont typeface="Arial" panose="020B0604020202020204" pitchFamily="34" charset="0"/>
              <a:buChar char="•"/>
              <a:defRPr/>
            </a:pPr>
            <a:r>
              <a:rPr lang="en-US" sz="4400" dirty="0">
                <a:solidFill>
                  <a:srgbClr val="0070C0"/>
                </a:solidFill>
                <a:latin typeface="Calibri" panose="020F0502020204030204" pitchFamily="34" charset="0"/>
                <a:cs typeface="Arial" panose="020B0604020202020204" pitchFamily="34" charset="0"/>
              </a:rPr>
              <a:t>Educating Consumers</a:t>
            </a:r>
          </a:p>
          <a:p>
            <a:pPr marL="342900" lvl="0" indent="-342900" eaLnBrk="0" fontAlgn="base" hangingPunct="0">
              <a:spcBef>
                <a:spcPct val="0"/>
              </a:spcBef>
              <a:spcAft>
                <a:spcPct val="0"/>
              </a:spcAft>
              <a:buFont typeface="Arial" panose="020B0604020202020204" pitchFamily="34" charset="0"/>
              <a:buChar char="•"/>
              <a:defRPr/>
            </a:pPr>
            <a:r>
              <a:rPr lang="en-US" sz="4400" dirty="0">
                <a:solidFill>
                  <a:srgbClr val="0070C0"/>
                </a:solidFill>
                <a:latin typeface="Calibri" panose="020F0502020204030204" pitchFamily="34" charset="0"/>
                <a:cs typeface="Arial" panose="020B0604020202020204" pitchFamily="34" charset="0"/>
              </a:rPr>
              <a:t>Expanding Services</a:t>
            </a:r>
          </a:p>
        </p:txBody>
      </p:sp>
      <p:pic>
        <p:nvPicPr>
          <p:cNvPr id="8" name="Picture 7">
            <a:extLst>
              <a:ext uri="{FF2B5EF4-FFF2-40B4-BE49-F238E27FC236}">
                <a16:creationId xmlns:a16="http://schemas.microsoft.com/office/drawing/2014/main" id="{EE678B42-6B62-4C25-8F32-F165955B8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418048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a:solidFill>
            <a:schemeClr val="bg1"/>
          </a:solidFill>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dirty="0">
                <a:solidFill>
                  <a:schemeClr val="tx1"/>
                </a:solidFill>
              </a:rPr>
              <a:t>SAGE’s National Housing Initiative</a:t>
            </a:r>
          </a:p>
        </p:txBody>
      </p:sp>
      <p:sp>
        <p:nvSpPr>
          <p:cNvPr id="6" name="TextBox 5"/>
          <p:cNvSpPr txBox="1"/>
          <p:nvPr/>
        </p:nvSpPr>
        <p:spPr>
          <a:xfrm>
            <a:off x="1062681" y="1025611"/>
            <a:ext cx="9272810" cy="5201424"/>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en-US" sz="2800" dirty="0"/>
              <a:t>Assist communities in developing LGBT-welcoming housing</a:t>
            </a:r>
          </a:p>
          <a:p>
            <a:r>
              <a:rPr lang="en-US" sz="2800" dirty="0"/>
              <a:t>	1.  Provides Culturally competent services</a:t>
            </a:r>
          </a:p>
          <a:p>
            <a:r>
              <a:rPr lang="en-US" sz="2800" dirty="0"/>
              <a:t>	2.  Welcoming community of peers and allies</a:t>
            </a:r>
          </a:p>
          <a:p>
            <a:r>
              <a:rPr lang="en-US" sz="2800" dirty="0"/>
              <a:t>	3.  Affordability is taken into consideration </a:t>
            </a:r>
          </a:p>
          <a:p>
            <a:endParaRPr lang="en-US" sz="2800" dirty="0"/>
          </a:p>
          <a:p>
            <a:pPr marL="342900" indent="-342900">
              <a:spcBef>
                <a:spcPts val="0"/>
              </a:spcBef>
              <a:buFont typeface="Arial" panose="020B0604020202020204" pitchFamily="34" charset="0"/>
              <a:buChar char="•"/>
            </a:pPr>
            <a:r>
              <a:rPr lang="en-US" sz="2800" dirty="0"/>
              <a:t>Aging-in-place best practices provide alternatives for communities unable to galvanize political will or that do not have economies of scale.</a:t>
            </a:r>
          </a:p>
          <a:p>
            <a:endParaRPr lang="en-US" sz="2800" dirty="0"/>
          </a:p>
          <a:p>
            <a:pPr marL="342900" indent="-342900">
              <a:spcBef>
                <a:spcPts val="0"/>
              </a:spcBef>
              <a:buFont typeface="Arial" panose="020B0604020202020204" pitchFamily="34" charset="0"/>
              <a:buChar char="•"/>
            </a:pPr>
            <a:r>
              <a:rPr lang="en-US" sz="2800" dirty="0"/>
              <a:t>Cultural Competency training for staff of all affordable housing, assisted living/nursing homes serving LGBT </a:t>
            </a:r>
            <a:r>
              <a:rPr lang="en-US" sz="2800" dirty="0">
                <a:solidFill>
                  <a:schemeClr val="bg1"/>
                </a:solidFill>
              </a:rPr>
              <a:t>aging </a:t>
            </a:r>
            <a:r>
              <a:rPr lang="en-US" sz="2400" dirty="0">
                <a:solidFill>
                  <a:schemeClr val="bg1"/>
                </a:solidFill>
              </a:rPr>
              <a:t>older adults.</a:t>
            </a:r>
          </a:p>
        </p:txBody>
      </p:sp>
      <p:sp>
        <p:nvSpPr>
          <p:cNvPr id="7" name="Title 1"/>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p>
        </p:txBody>
      </p:sp>
      <p:pic>
        <p:nvPicPr>
          <p:cNvPr id="8" name="Picture 7">
            <a:extLst>
              <a:ext uri="{FF2B5EF4-FFF2-40B4-BE49-F238E27FC236}">
                <a16:creationId xmlns:a16="http://schemas.microsoft.com/office/drawing/2014/main" id="{11F0E56D-9599-4F0F-B713-BB75E722E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183092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45126" y="637135"/>
            <a:ext cx="10390909" cy="510401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r>
              <a:rPr lang="en-US" sz="6400" b="1" i="1" dirty="0">
                <a:solidFill>
                  <a:prstClr val="black"/>
                </a:solidFill>
              </a:rPr>
              <a:t>What is “LGBT-Affirming”?</a:t>
            </a:r>
            <a:br>
              <a:rPr lang="en-US" sz="6400" b="1" i="1" dirty="0">
                <a:solidFill>
                  <a:prstClr val="black"/>
                </a:solidFill>
              </a:rPr>
            </a:br>
            <a:br>
              <a:rPr lang="en-US" sz="2800" b="1" i="1" dirty="0">
                <a:solidFill>
                  <a:prstClr val="black"/>
                </a:solidFill>
              </a:rPr>
            </a:br>
            <a:endParaRPr lang="en-US" sz="4400" dirty="0">
              <a:solidFill>
                <a:prstClr val="black"/>
              </a:solidFill>
            </a:endParaRP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16425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845126" y="637135"/>
            <a:ext cx="10390909" cy="510401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Clr>
                <a:srgbClr val="4472C4"/>
              </a:buClr>
              <a:buFont typeface="Calibri" panose="020F0502020204030204" pitchFamily="34" charset="0"/>
              <a:buNone/>
            </a:pPr>
            <a:endParaRPr lang="en-US" sz="2800" b="1" i="1" dirty="0">
              <a:solidFill>
                <a:prstClr val="black"/>
              </a:solidFill>
            </a:endParaRPr>
          </a:p>
          <a:p>
            <a:pPr marL="0" indent="0" algn="ctr">
              <a:buClr>
                <a:srgbClr val="4472C4"/>
              </a:buClr>
              <a:buNone/>
            </a:pPr>
            <a:r>
              <a:rPr lang="en-US" sz="6400" b="1" i="1" dirty="0">
                <a:solidFill>
                  <a:prstClr val="black"/>
                </a:solidFill>
              </a:rPr>
              <a:t>What is “LGBT-Affirming”?</a:t>
            </a:r>
            <a:br>
              <a:rPr lang="en-US" sz="6400" b="1" i="1" dirty="0">
                <a:solidFill>
                  <a:prstClr val="black"/>
                </a:solidFill>
              </a:rPr>
            </a:br>
            <a:br>
              <a:rPr lang="en-US" sz="2800" b="1" i="1" dirty="0">
                <a:solidFill>
                  <a:prstClr val="black"/>
                </a:solidFill>
              </a:rPr>
            </a:br>
            <a:r>
              <a:rPr lang="en-US" sz="4000" dirty="0">
                <a:solidFill>
                  <a:prstClr val="black"/>
                </a:solidFill>
              </a:rPr>
              <a:t>Housing that provides a welcoming environment of community, peers, and allies, often including voluntary culturally competent services, with affordability taken into account. </a:t>
            </a:r>
          </a:p>
          <a:p>
            <a:pPr marL="0" indent="0" algn="ctr">
              <a:buClr>
                <a:srgbClr val="4472C4"/>
              </a:buClr>
              <a:buNone/>
            </a:pPr>
            <a:r>
              <a:rPr lang="en-US" sz="4400" dirty="0">
                <a:solidFill>
                  <a:prstClr val="black"/>
                </a:solidFill>
              </a:rPr>
              <a:t>	</a:t>
            </a:r>
          </a:p>
        </p:txBody>
      </p:sp>
      <p:pic>
        <p:nvPicPr>
          <p:cNvPr id="5" name="Picture 4">
            <a:extLst>
              <a:ext uri="{FF2B5EF4-FFF2-40B4-BE49-F238E27FC236}">
                <a16:creationId xmlns:a16="http://schemas.microsoft.com/office/drawing/2014/main" id="{65B24F3D-0A06-423D-B411-AC3687662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631" y="4459877"/>
            <a:ext cx="1762057" cy="1760989"/>
          </a:xfrm>
          <a:prstGeom prst="rect">
            <a:avLst/>
          </a:prstGeom>
        </p:spPr>
      </p:pic>
    </p:spTree>
    <p:extLst>
      <p:ext uri="{BB962C8B-B14F-4D97-AF65-F5344CB8AC3E}">
        <p14:creationId xmlns:p14="http://schemas.microsoft.com/office/powerpoint/2010/main" val="149731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2"/>
          <p:cNvSpPr txBox="1"/>
          <p:nvPr/>
        </p:nvSpPr>
        <p:spPr>
          <a:xfrm>
            <a:off x="1461180" y="5269162"/>
            <a:ext cx="9206821" cy="89254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600"/>
            </a:pPr>
            <a:r>
              <a:rPr sz="2600" dirty="0"/>
              <a:t> SAGE </a:t>
            </a:r>
            <a:r>
              <a:rPr lang="en-US" sz="2600" dirty="0"/>
              <a:t>has opened New York’s first </a:t>
            </a:r>
            <a:r>
              <a:rPr sz="2600" b="1" dirty="0"/>
              <a:t>LGBT</a:t>
            </a:r>
            <a:r>
              <a:rPr lang="en-US" sz="2600" b="1" dirty="0"/>
              <a:t>-affirming </a:t>
            </a:r>
            <a:br>
              <a:rPr lang="en-US" sz="2600" b="1" dirty="0"/>
            </a:br>
            <a:r>
              <a:rPr lang="en-US" sz="2600" dirty="0"/>
              <a:t>affordable housing residence </a:t>
            </a:r>
            <a:r>
              <a:rPr sz="2600" dirty="0"/>
              <a:t>in Brooklyn</a:t>
            </a:r>
            <a:r>
              <a:rPr lang="en-US" sz="2600" dirty="0"/>
              <a:t>: Stonewall House.</a:t>
            </a:r>
            <a:endParaRPr sz="2600" dirty="0"/>
          </a:p>
        </p:txBody>
      </p:sp>
      <p:pic>
        <p:nvPicPr>
          <p:cNvPr id="4" name="Picture 3" descr="Picture 3">
            <a:extLst>
              <a:ext uri="{FF2B5EF4-FFF2-40B4-BE49-F238E27FC236}">
                <a16:creationId xmlns:a16="http://schemas.microsoft.com/office/drawing/2014/main" id="{CA73A23C-55A0-4454-BF1B-1973056579AE}"/>
              </a:ext>
            </a:extLst>
          </p:cNvPr>
          <p:cNvPicPr>
            <a:picLocks noChangeAspect="1"/>
          </p:cNvPicPr>
          <p:nvPr/>
        </p:nvPicPr>
        <p:blipFill>
          <a:blip r:embed="rId3"/>
          <a:stretch>
            <a:fillRect/>
          </a:stretch>
        </p:blipFill>
        <p:spPr>
          <a:xfrm>
            <a:off x="6096000" y="297485"/>
            <a:ext cx="3470116" cy="2582706"/>
          </a:xfrm>
          <a:prstGeom prst="rect">
            <a:avLst/>
          </a:prstGeom>
          <a:ln w="12700">
            <a:miter lim="400000"/>
          </a:ln>
        </p:spPr>
      </p:pic>
      <p:pic>
        <p:nvPicPr>
          <p:cNvPr id="5" name="Picture 3" descr="Picture 3">
            <a:extLst>
              <a:ext uri="{FF2B5EF4-FFF2-40B4-BE49-F238E27FC236}">
                <a16:creationId xmlns:a16="http://schemas.microsoft.com/office/drawing/2014/main" id="{206CB950-DE83-4646-BF4C-4186946E54C3}"/>
              </a:ext>
            </a:extLst>
          </p:cNvPr>
          <p:cNvPicPr>
            <a:picLocks noChangeAspect="1"/>
          </p:cNvPicPr>
          <p:nvPr/>
        </p:nvPicPr>
        <p:blipFill>
          <a:blip r:embed="rId4"/>
          <a:stretch>
            <a:fillRect/>
          </a:stretch>
        </p:blipFill>
        <p:spPr>
          <a:xfrm>
            <a:off x="8929367" y="2956560"/>
            <a:ext cx="2786388" cy="2383722"/>
          </a:xfrm>
          <a:prstGeom prst="rect">
            <a:avLst/>
          </a:prstGeom>
          <a:ln w="12700">
            <a:miter lim="400000"/>
          </a:ln>
        </p:spPr>
      </p:pic>
      <p:pic>
        <p:nvPicPr>
          <p:cNvPr id="7" name="Picture 2" descr="Picture 2">
            <a:extLst>
              <a:ext uri="{FF2B5EF4-FFF2-40B4-BE49-F238E27FC236}">
                <a16:creationId xmlns:a16="http://schemas.microsoft.com/office/drawing/2014/main" id="{F4AACEF7-5984-4D0E-8810-6E5ADD47F714}"/>
              </a:ext>
            </a:extLst>
          </p:cNvPr>
          <p:cNvPicPr>
            <a:picLocks noChangeAspect="1"/>
          </p:cNvPicPr>
          <p:nvPr/>
        </p:nvPicPr>
        <p:blipFill>
          <a:blip r:embed="rId5"/>
          <a:stretch>
            <a:fillRect/>
          </a:stretch>
        </p:blipFill>
        <p:spPr>
          <a:xfrm>
            <a:off x="839765" y="516124"/>
            <a:ext cx="4671731" cy="4282927"/>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dirty="0">
              <a:solidFill>
                <a:schemeClr val="accent2">
                  <a:lumMod val="90000"/>
                  <a:lumOff val="10000"/>
                </a:schemeClr>
              </a:solidFill>
            </a:endParaRPr>
          </a:p>
        </p:txBody>
      </p:sp>
      <p:sp>
        <p:nvSpPr>
          <p:cNvPr id="7" name="TextBox 6"/>
          <p:cNvSpPr txBox="1"/>
          <p:nvPr/>
        </p:nvSpPr>
        <p:spPr>
          <a:xfrm>
            <a:off x="266700" y="151527"/>
            <a:ext cx="12819343" cy="1200329"/>
          </a:xfrm>
          <a:prstGeom prst="rect">
            <a:avLst/>
          </a:prstGeom>
          <a:noFill/>
        </p:spPr>
        <p:txBody>
          <a:bodyPr wrap="square" rtlCol="0">
            <a:spAutoFit/>
          </a:bodyPr>
          <a:lstStyle/>
          <a:p>
            <a:pPr algn="ctr"/>
            <a:r>
              <a:rPr lang="en-US" sz="3600" i="1" dirty="0"/>
              <a:t>Homes should be our havens, safe enough to be ourselves </a:t>
            </a:r>
          </a:p>
          <a:p>
            <a:pPr algn="ctr"/>
            <a:r>
              <a:rPr lang="en-US" sz="3600" i="1" dirty="0"/>
              <a:t>as LGBTQ people—especially as we age. </a:t>
            </a:r>
          </a:p>
        </p:txBody>
      </p:sp>
      <p:graphicFrame>
        <p:nvGraphicFramePr>
          <p:cNvPr id="8" name="Diagram 7"/>
          <p:cNvGraphicFramePr/>
          <p:nvPr>
            <p:extLst>
              <p:ext uri="{D42A27DB-BD31-4B8C-83A1-F6EECF244321}">
                <p14:modId xmlns:p14="http://schemas.microsoft.com/office/powerpoint/2010/main" val="1101488517"/>
              </p:ext>
            </p:extLst>
          </p:nvPr>
        </p:nvGraphicFramePr>
        <p:xfrm>
          <a:off x="266700" y="1228745"/>
          <a:ext cx="11658600" cy="5082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367275"/>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3F739B"/>
      </a:accent1>
      <a:accent2>
        <a:srgbClr val="00206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11750</TotalTime>
  <Words>2929</Words>
  <Application>Microsoft Macintosh PowerPoint</Application>
  <PresentationFormat>Widescreen</PresentationFormat>
  <Paragraphs>203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Myriad Pro</vt:lpstr>
      <vt:lpstr>Retrospect</vt:lpstr>
      <vt:lpstr>1_Office Theme</vt:lpstr>
      <vt:lpstr>Office Theme</vt:lpstr>
      <vt:lpstr>SAGE’s National LGBT Elder Housing Initiative  Navigating the Needs of LGBT Elders in Housing During Today’s Climate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Equity and Inclusion:  Anti-Oppression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Sherrill Wayland</dc:creator>
  <cp:keywords>Public</cp:keywords>
  <cp:lastModifiedBy>Microsoft Office User</cp:lastModifiedBy>
  <cp:revision>259</cp:revision>
  <cp:lastPrinted>2019-06-05T20:44:38Z</cp:lastPrinted>
  <dcterms:created xsi:type="dcterms:W3CDTF">2016-07-02T19:49:50Z</dcterms:created>
  <dcterms:modified xsi:type="dcterms:W3CDTF">2020-10-09T16:32:13Z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76f8cd2c-38c6-420d-aad1-2faf0c972da2</vt:lpwstr>
  </property>
  <property fmtid="{D5CDD505-2E9C-101B-9397-08002B2CF9AE}" pid="3" name="TDDCSClassification">
    <vt:lpwstr>Public</vt:lpwstr>
  </property>
  <property fmtid="{D5CDD505-2E9C-101B-9397-08002B2CF9AE}" pid="4" name="kjhasxiQ">
    <vt:lpwstr>Public</vt:lpwstr>
  </property>
</Properties>
</file>